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344" r:id="rId3"/>
    <p:sldId id="1100" r:id="rId4"/>
    <p:sldId id="1105" r:id="rId5"/>
    <p:sldId id="1107" r:id="rId6"/>
    <p:sldId id="1106" r:id="rId7"/>
    <p:sldId id="1111" r:id="rId8"/>
    <p:sldId id="1112" r:id="rId9"/>
    <p:sldId id="1110" r:id="rId10"/>
    <p:sldId id="1113" r:id="rId11"/>
    <p:sldId id="1114" r:id="rId12"/>
    <p:sldId id="1115" r:id="rId13"/>
    <p:sldId id="1117" r:id="rId14"/>
    <p:sldId id="1132" r:id="rId15"/>
    <p:sldId id="378" r:id="rId16"/>
    <p:sldId id="379" r:id="rId17"/>
    <p:sldId id="346" r:id="rId18"/>
    <p:sldId id="347" r:id="rId19"/>
    <p:sldId id="348" r:id="rId20"/>
    <p:sldId id="349" r:id="rId21"/>
    <p:sldId id="350" r:id="rId22"/>
    <p:sldId id="351" r:id="rId23"/>
    <p:sldId id="352" r:id="rId24"/>
    <p:sldId id="353" r:id="rId25"/>
    <p:sldId id="354" r:id="rId26"/>
    <p:sldId id="1119" r:id="rId27"/>
    <p:sldId id="1118" r:id="rId28"/>
    <p:sldId id="1120" r:id="rId29"/>
    <p:sldId id="1131" r:id="rId30"/>
    <p:sldId id="1101" r:id="rId31"/>
  </p:sldIdLst>
  <p:sldSz cx="9144000" cy="5143500" type="screen16x9"/>
  <p:notesSz cx="6858000" cy="9144000"/>
  <p:embeddedFontLst>
    <p:embeddedFont>
      <p:font typeface="Inter" panose="02000503000000020004" pitchFamily="2" charset="0"/>
      <p:regular r:id="rId33"/>
      <p:bold r:id="rId34"/>
      <p:italic r:id="rId35"/>
      <p:boldItalic r:id="rId36"/>
    </p:embeddedFont>
    <p:embeddedFont>
      <p:font typeface="Inter ExtraBold" panose="02000503000000020004" pitchFamily="2" charset="0"/>
      <p:regular r:id="rId37"/>
      <p:bold r:id="rId38"/>
      <p:italic r:id="rId39"/>
      <p:boldItalic r:id="rId40"/>
    </p:embeddedFont>
    <p:embeddedFont>
      <p:font typeface="Lato" panose="020F0502020204030203" pitchFamily="34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1" roundtripDataSignature="AMtx7mj38nnqnk1Uo4swIPD6etZLy9Cr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D3FD"/>
    <a:srgbClr val="00B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48"/>
  </p:normalViewPr>
  <p:slideViewPr>
    <p:cSldViewPr snapToGrid="0">
      <p:cViewPr varScale="1">
        <p:scale>
          <a:sx n="150" d="100"/>
          <a:sy n="150" d="100"/>
        </p:scale>
        <p:origin x="96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82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8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1065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601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0450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7050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5159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1053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1222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2847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2771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6201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0982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2438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144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5653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2915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432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5121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BAF3B1-1414-B74A-E0C5-0DA1EAA016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482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06233" y="4724153"/>
            <a:ext cx="414749" cy="2488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1507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B2901A-27B0-145C-3D81-5E6A5792CD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482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6246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C092399-6724-6A2E-A366-FC90D308FB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482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44649" y="1300197"/>
            <a:ext cx="3833813" cy="318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020013" y="1365185"/>
            <a:ext cx="2432685" cy="318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9170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5EFB43-FF27-7A7A-4A4D-6F99C96471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4826"/>
          </a:xfrm>
          <a:prstGeom prst="rect">
            <a:avLst/>
          </a:prstGeom>
        </p:spPr>
      </p:pic>
      <p:sp>
        <p:nvSpPr>
          <p:cNvPr id="151" name="Google Shape;151;p14"/>
          <p:cNvSpPr txBox="1">
            <a:spLocks noGrp="1"/>
          </p:cNvSpPr>
          <p:nvPr>
            <p:ph type="title"/>
          </p:nvPr>
        </p:nvSpPr>
        <p:spPr>
          <a:xfrm>
            <a:off x="433846" y="286942"/>
            <a:ext cx="8271775" cy="569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75" cy="393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1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311700" y="3153075"/>
            <a:ext cx="85206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r>
              <a:rPr lang="pt-PT" sz="18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Science</a:t>
            </a:r>
            <a:r>
              <a:rPr lang="pt-PT" sz="18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pt-PT" sz="18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Machine</a:t>
            </a:r>
            <a:r>
              <a:rPr lang="pt-PT" sz="18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Learning</a:t>
            </a:r>
            <a:endParaRPr sz="18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311700" y="3560975"/>
            <a:ext cx="85206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Generative AI II</a:t>
            </a:r>
            <a:endParaRPr sz="1400" b="0" i="0" u="none" strike="noStrike" cap="none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86563" y="1393225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00904" y="72862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7329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47;p7">
            <a:extLst>
              <a:ext uri="{FF2B5EF4-FFF2-40B4-BE49-F238E27FC236}">
                <a16:creationId xmlns:a16="http://schemas.microsoft.com/office/drawing/2014/main" id="{DD35F023-034D-521D-53AF-C9DA6794B714}"/>
              </a:ext>
            </a:extLst>
          </p:cNvPr>
          <p:cNvSpPr txBox="1">
            <a:spLocks/>
          </p:cNvSpPr>
          <p:nvPr/>
        </p:nvSpPr>
        <p:spPr>
          <a:xfrm>
            <a:off x="727289" y="416025"/>
            <a:ext cx="5836797" cy="96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Embeddings </a:t>
            </a:r>
          </a:p>
          <a:p>
            <a:pPr>
              <a:lnSpc>
                <a:spcPct val="100000"/>
              </a:lnSpc>
            </a:pPr>
            <a:r>
              <a:rPr lang="en-US" sz="2700" dirty="0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This is called an embedding vector</a:t>
            </a:r>
          </a:p>
          <a:p>
            <a:pPr>
              <a:buSzPts val="1100"/>
            </a:pPr>
            <a:endParaRPr lang="en-US" sz="27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6" name="Google Shape;447;p7">
            <a:extLst>
              <a:ext uri="{FF2B5EF4-FFF2-40B4-BE49-F238E27FC236}">
                <a16:creationId xmlns:a16="http://schemas.microsoft.com/office/drawing/2014/main" id="{28AE2F56-07CA-9D9C-640F-30F2D09AFCCD}"/>
              </a:ext>
            </a:extLst>
          </p:cNvPr>
          <p:cNvSpPr txBox="1">
            <a:spLocks/>
          </p:cNvSpPr>
          <p:nvPr/>
        </p:nvSpPr>
        <p:spPr>
          <a:xfrm>
            <a:off x="5773534" y="129676"/>
            <a:ext cx="3370466" cy="5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Using Semantic Similarity</a:t>
            </a: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>
              <a:buSzPts val="1100"/>
            </a:pP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7" name="Google Shape;447;p7">
            <a:extLst>
              <a:ext uri="{FF2B5EF4-FFF2-40B4-BE49-F238E27FC236}">
                <a16:creationId xmlns:a16="http://schemas.microsoft.com/office/drawing/2014/main" id="{4CC94E34-181E-604D-F2B5-B8EBEC71B781}"/>
              </a:ext>
            </a:extLst>
          </p:cNvPr>
          <p:cNvSpPr txBox="1">
            <a:spLocks/>
          </p:cNvSpPr>
          <p:nvPr/>
        </p:nvSpPr>
        <p:spPr>
          <a:xfrm>
            <a:off x="4885267" y="4126209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Cockpit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8" name="Google Shape;447;p7">
            <a:extLst>
              <a:ext uri="{FF2B5EF4-FFF2-40B4-BE49-F238E27FC236}">
                <a16:creationId xmlns:a16="http://schemas.microsoft.com/office/drawing/2014/main" id="{B4A3DC4E-D676-16F8-DFC5-A188A4A26EF1}"/>
              </a:ext>
            </a:extLst>
          </p:cNvPr>
          <p:cNvSpPr txBox="1">
            <a:spLocks/>
          </p:cNvSpPr>
          <p:nvPr/>
        </p:nvSpPr>
        <p:spPr>
          <a:xfrm>
            <a:off x="5548826" y="3707088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Client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9" name="Google Shape;447;p7">
            <a:extLst>
              <a:ext uri="{FF2B5EF4-FFF2-40B4-BE49-F238E27FC236}">
                <a16:creationId xmlns:a16="http://schemas.microsoft.com/office/drawing/2014/main" id="{B411C16D-F853-DC32-91E9-8D898C19E148}"/>
              </a:ext>
            </a:extLst>
          </p:cNvPr>
          <p:cNvSpPr txBox="1">
            <a:spLocks/>
          </p:cNvSpPr>
          <p:nvPr/>
        </p:nvSpPr>
        <p:spPr>
          <a:xfrm>
            <a:off x="6296166" y="4111475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Portfolio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0" name="Google Shape;447;p7">
            <a:extLst>
              <a:ext uri="{FF2B5EF4-FFF2-40B4-BE49-F238E27FC236}">
                <a16:creationId xmlns:a16="http://schemas.microsoft.com/office/drawing/2014/main" id="{51C232B6-306E-39D9-7F4C-216C11FD3617}"/>
              </a:ext>
            </a:extLst>
          </p:cNvPr>
          <p:cNvSpPr txBox="1">
            <a:spLocks/>
          </p:cNvSpPr>
          <p:nvPr/>
        </p:nvSpPr>
        <p:spPr>
          <a:xfrm>
            <a:off x="3406978" y="3338052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Dashboard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1" name="Google Shape;447;p7">
            <a:extLst>
              <a:ext uri="{FF2B5EF4-FFF2-40B4-BE49-F238E27FC236}">
                <a16:creationId xmlns:a16="http://schemas.microsoft.com/office/drawing/2014/main" id="{9D9CC337-189C-07FA-01E5-43AD6D8375CC}"/>
              </a:ext>
            </a:extLst>
          </p:cNvPr>
          <p:cNvSpPr txBox="1">
            <a:spLocks/>
          </p:cNvSpPr>
          <p:nvPr/>
        </p:nvSpPr>
        <p:spPr>
          <a:xfrm>
            <a:off x="2682427" y="3707088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Tableau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2" name="Google Shape;447;p7">
            <a:extLst>
              <a:ext uri="{FF2B5EF4-FFF2-40B4-BE49-F238E27FC236}">
                <a16:creationId xmlns:a16="http://schemas.microsoft.com/office/drawing/2014/main" id="{1719FAC3-BEFB-121D-2C72-42465B64FFD2}"/>
              </a:ext>
            </a:extLst>
          </p:cNvPr>
          <p:cNvSpPr txBox="1">
            <a:spLocks/>
          </p:cNvSpPr>
          <p:nvPr/>
        </p:nvSpPr>
        <p:spPr>
          <a:xfrm>
            <a:off x="3554639" y="1498130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Pilot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3" name="Google Shape;447;p7">
            <a:extLst>
              <a:ext uri="{FF2B5EF4-FFF2-40B4-BE49-F238E27FC236}">
                <a16:creationId xmlns:a16="http://schemas.microsoft.com/office/drawing/2014/main" id="{6D797DC4-A933-ED91-0634-0F3086A7ECDC}"/>
              </a:ext>
            </a:extLst>
          </p:cNvPr>
          <p:cNvSpPr txBox="1">
            <a:spLocks/>
          </p:cNvSpPr>
          <p:nvPr/>
        </p:nvSpPr>
        <p:spPr>
          <a:xfrm>
            <a:off x="4009545" y="1846904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Contributors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4" name="Google Shape;447;p7">
            <a:extLst>
              <a:ext uri="{FF2B5EF4-FFF2-40B4-BE49-F238E27FC236}">
                <a16:creationId xmlns:a16="http://schemas.microsoft.com/office/drawing/2014/main" id="{C06CED61-24EF-1AAF-411F-41DC8EB3121B}"/>
              </a:ext>
            </a:extLst>
          </p:cNvPr>
          <p:cNvSpPr txBox="1">
            <a:spLocks/>
          </p:cNvSpPr>
          <p:nvPr/>
        </p:nvSpPr>
        <p:spPr>
          <a:xfrm>
            <a:off x="4428233" y="1498130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C1st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5" name="Google Shape;447;p7">
            <a:extLst>
              <a:ext uri="{FF2B5EF4-FFF2-40B4-BE49-F238E27FC236}">
                <a16:creationId xmlns:a16="http://schemas.microsoft.com/office/drawing/2014/main" id="{6ED04B7E-9D1A-A1C9-3CBF-CA77062C41ED}"/>
              </a:ext>
            </a:extLst>
          </p:cNvPr>
          <p:cNvSpPr txBox="1">
            <a:spLocks/>
          </p:cNvSpPr>
          <p:nvPr/>
        </p:nvSpPr>
        <p:spPr>
          <a:xfrm>
            <a:off x="1693348" y="2310283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Revenues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6" name="Google Shape;447;p7">
            <a:extLst>
              <a:ext uri="{FF2B5EF4-FFF2-40B4-BE49-F238E27FC236}">
                <a16:creationId xmlns:a16="http://schemas.microsoft.com/office/drawing/2014/main" id="{0F49ED43-ADD4-DE5D-582F-17C6F8077953}"/>
              </a:ext>
            </a:extLst>
          </p:cNvPr>
          <p:cNvSpPr txBox="1">
            <a:spLocks/>
          </p:cNvSpPr>
          <p:nvPr/>
        </p:nvSpPr>
        <p:spPr>
          <a:xfrm>
            <a:off x="2089660" y="2029957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C3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7" name="Google Shape;447;p7">
            <a:extLst>
              <a:ext uri="{FF2B5EF4-FFF2-40B4-BE49-F238E27FC236}">
                <a16:creationId xmlns:a16="http://schemas.microsoft.com/office/drawing/2014/main" id="{4E57C7F5-5DB2-2C00-6B10-9059BD0AF1A3}"/>
              </a:ext>
            </a:extLst>
          </p:cNvPr>
          <p:cNvSpPr txBox="1">
            <a:spLocks/>
          </p:cNvSpPr>
          <p:nvPr/>
        </p:nvSpPr>
        <p:spPr>
          <a:xfrm>
            <a:off x="2717047" y="2300491"/>
            <a:ext cx="727139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CVC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68C47C-409A-7F2A-AF69-59EB6D7FE370}"/>
              </a:ext>
            </a:extLst>
          </p:cNvPr>
          <p:cNvCxnSpPr/>
          <p:nvPr/>
        </p:nvCxnSpPr>
        <p:spPr>
          <a:xfrm flipV="1">
            <a:off x="1204137" y="1387551"/>
            <a:ext cx="0" cy="3541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7289D3-B6F0-DB1B-A229-DDF59E8B27FF}"/>
              </a:ext>
            </a:extLst>
          </p:cNvPr>
          <p:cNvCxnSpPr>
            <a:cxnSpLocks/>
          </p:cNvCxnSpPr>
          <p:nvPr/>
        </p:nvCxnSpPr>
        <p:spPr>
          <a:xfrm flipV="1">
            <a:off x="966183" y="4470802"/>
            <a:ext cx="7535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412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47;p7">
            <a:extLst>
              <a:ext uri="{FF2B5EF4-FFF2-40B4-BE49-F238E27FC236}">
                <a16:creationId xmlns:a16="http://schemas.microsoft.com/office/drawing/2014/main" id="{DD35F023-034D-521D-53AF-C9DA6794B714}"/>
              </a:ext>
            </a:extLst>
          </p:cNvPr>
          <p:cNvSpPr txBox="1">
            <a:spLocks/>
          </p:cNvSpPr>
          <p:nvPr/>
        </p:nvSpPr>
        <p:spPr>
          <a:xfrm>
            <a:off x="727289" y="416025"/>
            <a:ext cx="5836797" cy="96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Embeddings </a:t>
            </a:r>
          </a:p>
          <a:p>
            <a:pPr>
              <a:lnSpc>
                <a:spcPct val="100000"/>
              </a:lnSpc>
            </a:pPr>
            <a:r>
              <a:rPr lang="en-US" sz="2700" dirty="0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All this to…</a:t>
            </a:r>
          </a:p>
          <a:p>
            <a:pPr>
              <a:buSzPts val="1100"/>
            </a:pPr>
            <a:endParaRPr lang="en-US" sz="27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6" name="Google Shape;447;p7">
            <a:extLst>
              <a:ext uri="{FF2B5EF4-FFF2-40B4-BE49-F238E27FC236}">
                <a16:creationId xmlns:a16="http://schemas.microsoft.com/office/drawing/2014/main" id="{28AE2F56-07CA-9D9C-640F-30F2D09AFCCD}"/>
              </a:ext>
            </a:extLst>
          </p:cNvPr>
          <p:cNvSpPr txBox="1">
            <a:spLocks/>
          </p:cNvSpPr>
          <p:nvPr/>
        </p:nvSpPr>
        <p:spPr>
          <a:xfrm>
            <a:off x="5773534" y="129676"/>
            <a:ext cx="3370466" cy="5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Using Semantic Similarity</a:t>
            </a: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>
              <a:buSzPts val="1100"/>
            </a:pP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7" name="Google Shape;447;p7">
            <a:extLst>
              <a:ext uri="{FF2B5EF4-FFF2-40B4-BE49-F238E27FC236}">
                <a16:creationId xmlns:a16="http://schemas.microsoft.com/office/drawing/2014/main" id="{4CC94E34-181E-604D-F2B5-B8EBEC71B781}"/>
              </a:ext>
            </a:extLst>
          </p:cNvPr>
          <p:cNvSpPr txBox="1">
            <a:spLocks/>
          </p:cNvSpPr>
          <p:nvPr/>
        </p:nvSpPr>
        <p:spPr>
          <a:xfrm>
            <a:off x="6405983" y="4495208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Cockpit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8" name="Google Shape;447;p7">
            <a:extLst>
              <a:ext uri="{FF2B5EF4-FFF2-40B4-BE49-F238E27FC236}">
                <a16:creationId xmlns:a16="http://schemas.microsoft.com/office/drawing/2014/main" id="{B4A3DC4E-D676-16F8-DFC5-A188A4A26EF1}"/>
              </a:ext>
            </a:extLst>
          </p:cNvPr>
          <p:cNvSpPr txBox="1">
            <a:spLocks/>
          </p:cNvSpPr>
          <p:nvPr/>
        </p:nvSpPr>
        <p:spPr>
          <a:xfrm>
            <a:off x="7069542" y="4076087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Client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9" name="Google Shape;447;p7">
            <a:extLst>
              <a:ext uri="{FF2B5EF4-FFF2-40B4-BE49-F238E27FC236}">
                <a16:creationId xmlns:a16="http://schemas.microsoft.com/office/drawing/2014/main" id="{B411C16D-F853-DC32-91E9-8D898C19E148}"/>
              </a:ext>
            </a:extLst>
          </p:cNvPr>
          <p:cNvSpPr txBox="1">
            <a:spLocks/>
          </p:cNvSpPr>
          <p:nvPr/>
        </p:nvSpPr>
        <p:spPr>
          <a:xfrm>
            <a:off x="7816882" y="4480474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Portfolio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0" name="Google Shape;447;p7">
            <a:extLst>
              <a:ext uri="{FF2B5EF4-FFF2-40B4-BE49-F238E27FC236}">
                <a16:creationId xmlns:a16="http://schemas.microsoft.com/office/drawing/2014/main" id="{51C232B6-306E-39D9-7F4C-216C11FD3617}"/>
              </a:ext>
            </a:extLst>
          </p:cNvPr>
          <p:cNvSpPr txBox="1">
            <a:spLocks/>
          </p:cNvSpPr>
          <p:nvPr/>
        </p:nvSpPr>
        <p:spPr>
          <a:xfrm>
            <a:off x="5650095" y="3338052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Dashboard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1" name="Google Shape;447;p7">
            <a:extLst>
              <a:ext uri="{FF2B5EF4-FFF2-40B4-BE49-F238E27FC236}">
                <a16:creationId xmlns:a16="http://schemas.microsoft.com/office/drawing/2014/main" id="{9D9CC337-189C-07FA-01E5-43AD6D8375CC}"/>
              </a:ext>
            </a:extLst>
          </p:cNvPr>
          <p:cNvSpPr txBox="1">
            <a:spLocks/>
          </p:cNvSpPr>
          <p:nvPr/>
        </p:nvSpPr>
        <p:spPr>
          <a:xfrm>
            <a:off x="4925544" y="3707089"/>
            <a:ext cx="1327118" cy="20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Tableau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2" name="Google Shape;447;p7">
            <a:extLst>
              <a:ext uri="{FF2B5EF4-FFF2-40B4-BE49-F238E27FC236}">
                <a16:creationId xmlns:a16="http://schemas.microsoft.com/office/drawing/2014/main" id="{1719FAC3-BEFB-121D-2C72-42465B64FFD2}"/>
              </a:ext>
            </a:extLst>
          </p:cNvPr>
          <p:cNvSpPr txBox="1">
            <a:spLocks/>
          </p:cNvSpPr>
          <p:nvPr/>
        </p:nvSpPr>
        <p:spPr>
          <a:xfrm>
            <a:off x="5797756" y="1498130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Pilot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3" name="Google Shape;447;p7">
            <a:extLst>
              <a:ext uri="{FF2B5EF4-FFF2-40B4-BE49-F238E27FC236}">
                <a16:creationId xmlns:a16="http://schemas.microsoft.com/office/drawing/2014/main" id="{6D797DC4-A933-ED91-0634-0F3086A7ECDC}"/>
              </a:ext>
            </a:extLst>
          </p:cNvPr>
          <p:cNvSpPr txBox="1">
            <a:spLocks/>
          </p:cNvSpPr>
          <p:nvPr/>
        </p:nvSpPr>
        <p:spPr>
          <a:xfrm>
            <a:off x="6252662" y="1846904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Contributors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4" name="Google Shape;447;p7">
            <a:extLst>
              <a:ext uri="{FF2B5EF4-FFF2-40B4-BE49-F238E27FC236}">
                <a16:creationId xmlns:a16="http://schemas.microsoft.com/office/drawing/2014/main" id="{C06CED61-24EF-1AAF-411F-41DC8EB3121B}"/>
              </a:ext>
            </a:extLst>
          </p:cNvPr>
          <p:cNvSpPr txBox="1">
            <a:spLocks/>
          </p:cNvSpPr>
          <p:nvPr/>
        </p:nvSpPr>
        <p:spPr>
          <a:xfrm>
            <a:off x="6671350" y="1498130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C1st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5" name="Google Shape;447;p7">
            <a:extLst>
              <a:ext uri="{FF2B5EF4-FFF2-40B4-BE49-F238E27FC236}">
                <a16:creationId xmlns:a16="http://schemas.microsoft.com/office/drawing/2014/main" id="{6ED04B7E-9D1A-A1C9-3CBF-CA77062C41ED}"/>
              </a:ext>
            </a:extLst>
          </p:cNvPr>
          <p:cNvSpPr txBox="1">
            <a:spLocks/>
          </p:cNvSpPr>
          <p:nvPr/>
        </p:nvSpPr>
        <p:spPr>
          <a:xfrm>
            <a:off x="3936465" y="2310283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Revenues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6" name="Google Shape;447;p7">
            <a:extLst>
              <a:ext uri="{FF2B5EF4-FFF2-40B4-BE49-F238E27FC236}">
                <a16:creationId xmlns:a16="http://schemas.microsoft.com/office/drawing/2014/main" id="{0F49ED43-ADD4-DE5D-582F-17C6F8077953}"/>
              </a:ext>
            </a:extLst>
          </p:cNvPr>
          <p:cNvSpPr txBox="1">
            <a:spLocks/>
          </p:cNvSpPr>
          <p:nvPr/>
        </p:nvSpPr>
        <p:spPr>
          <a:xfrm>
            <a:off x="4332777" y="2029957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C3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7" name="Google Shape;447;p7">
            <a:extLst>
              <a:ext uri="{FF2B5EF4-FFF2-40B4-BE49-F238E27FC236}">
                <a16:creationId xmlns:a16="http://schemas.microsoft.com/office/drawing/2014/main" id="{4E57C7F5-5DB2-2C00-6B10-9059BD0AF1A3}"/>
              </a:ext>
            </a:extLst>
          </p:cNvPr>
          <p:cNvSpPr txBox="1">
            <a:spLocks/>
          </p:cNvSpPr>
          <p:nvPr/>
        </p:nvSpPr>
        <p:spPr>
          <a:xfrm>
            <a:off x="4960164" y="2300491"/>
            <a:ext cx="727139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CVC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68C47C-409A-7F2A-AF69-59EB6D7FE370}"/>
              </a:ext>
            </a:extLst>
          </p:cNvPr>
          <p:cNvCxnSpPr/>
          <p:nvPr/>
        </p:nvCxnSpPr>
        <p:spPr>
          <a:xfrm flipV="1">
            <a:off x="3954719" y="1383632"/>
            <a:ext cx="0" cy="3541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7289D3-B6F0-DB1B-A229-DDF59E8B27FF}"/>
              </a:ext>
            </a:extLst>
          </p:cNvPr>
          <p:cNvCxnSpPr>
            <a:cxnSpLocks/>
          </p:cNvCxnSpPr>
          <p:nvPr/>
        </p:nvCxnSpPr>
        <p:spPr>
          <a:xfrm>
            <a:off x="3807340" y="4849510"/>
            <a:ext cx="5259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447;p7">
            <a:extLst>
              <a:ext uri="{FF2B5EF4-FFF2-40B4-BE49-F238E27FC236}">
                <a16:creationId xmlns:a16="http://schemas.microsoft.com/office/drawing/2014/main" id="{205E3109-875E-D50A-5235-24FADFCA405A}"/>
              </a:ext>
            </a:extLst>
          </p:cNvPr>
          <p:cNvSpPr txBox="1">
            <a:spLocks/>
          </p:cNvSpPr>
          <p:nvPr/>
        </p:nvSpPr>
        <p:spPr>
          <a:xfrm>
            <a:off x="291315" y="1329650"/>
            <a:ext cx="3161104" cy="163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100" i="1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User query: “Can you tell me where my dashboard with my MNCs is?</a:t>
            </a:r>
            <a:endParaRPr lang="en-US" sz="2100" i="1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9" name="Google Shape;447;p7">
            <a:extLst>
              <a:ext uri="{FF2B5EF4-FFF2-40B4-BE49-F238E27FC236}">
                <a16:creationId xmlns:a16="http://schemas.microsoft.com/office/drawing/2014/main" id="{B42413AC-F34D-8BD6-232B-6E7C1592F8AD}"/>
              </a:ext>
            </a:extLst>
          </p:cNvPr>
          <p:cNvSpPr txBox="1">
            <a:spLocks/>
          </p:cNvSpPr>
          <p:nvPr/>
        </p:nvSpPr>
        <p:spPr>
          <a:xfrm>
            <a:off x="7391623" y="1714570"/>
            <a:ext cx="1061751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MNCs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0" name="Google Shape;447;p7">
            <a:extLst>
              <a:ext uri="{FF2B5EF4-FFF2-40B4-BE49-F238E27FC236}">
                <a16:creationId xmlns:a16="http://schemas.microsoft.com/office/drawing/2014/main" id="{187771AC-EE61-4D8C-0BF9-14BBA75D6898}"/>
              </a:ext>
            </a:extLst>
          </p:cNvPr>
          <p:cNvSpPr txBox="1">
            <a:spLocks/>
          </p:cNvSpPr>
          <p:nvPr/>
        </p:nvSpPr>
        <p:spPr>
          <a:xfrm>
            <a:off x="5930439" y="3679132"/>
            <a:ext cx="1061751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PowerBI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1" name="Google Shape;447;p7">
            <a:extLst>
              <a:ext uri="{FF2B5EF4-FFF2-40B4-BE49-F238E27FC236}">
                <a16:creationId xmlns:a16="http://schemas.microsoft.com/office/drawing/2014/main" id="{F60F934D-D86D-2224-A6A2-6FCB43A86717}"/>
              </a:ext>
            </a:extLst>
          </p:cNvPr>
          <p:cNvSpPr txBox="1">
            <a:spLocks/>
          </p:cNvSpPr>
          <p:nvPr/>
        </p:nvSpPr>
        <p:spPr>
          <a:xfrm>
            <a:off x="4868688" y="3413807"/>
            <a:ext cx="1061751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Link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3" name="Google Shape;447;p7">
            <a:extLst>
              <a:ext uri="{FF2B5EF4-FFF2-40B4-BE49-F238E27FC236}">
                <a16:creationId xmlns:a16="http://schemas.microsoft.com/office/drawing/2014/main" id="{AD79BB62-198F-A6B4-A984-FF26AB418714}"/>
              </a:ext>
            </a:extLst>
          </p:cNvPr>
          <p:cNvSpPr txBox="1">
            <a:spLocks/>
          </p:cNvSpPr>
          <p:nvPr/>
        </p:nvSpPr>
        <p:spPr>
          <a:xfrm>
            <a:off x="4981255" y="2012350"/>
            <a:ext cx="1061751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Capital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4" name="Google Shape;447;p7">
            <a:extLst>
              <a:ext uri="{FF2B5EF4-FFF2-40B4-BE49-F238E27FC236}">
                <a16:creationId xmlns:a16="http://schemas.microsoft.com/office/drawing/2014/main" id="{1E93FE76-5DBC-73C3-237E-427C0738F23A}"/>
              </a:ext>
            </a:extLst>
          </p:cNvPr>
          <p:cNvSpPr txBox="1">
            <a:spLocks/>
          </p:cNvSpPr>
          <p:nvPr/>
        </p:nvSpPr>
        <p:spPr>
          <a:xfrm>
            <a:off x="4031930" y="1807612"/>
            <a:ext cx="1061751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Atlas 2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5" name="Google Shape;447;p7">
            <a:extLst>
              <a:ext uri="{FF2B5EF4-FFF2-40B4-BE49-F238E27FC236}">
                <a16:creationId xmlns:a16="http://schemas.microsoft.com/office/drawing/2014/main" id="{C8A5B511-C7BB-1029-9B1F-D6E8A0045B45}"/>
              </a:ext>
            </a:extLst>
          </p:cNvPr>
          <p:cNvSpPr txBox="1">
            <a:spLocks/>
          </p:cNvSpPr>
          <p:nvPr/>
        </p:nvSpPr>
        <p:spPr>
          <a:xfrm>
            <a:off x="4394668" y="2595195"/>
            <a:ext cx="1061751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Deposits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6" name="Google Shape;447;p7">
            <a:extLst>
              <a:ext uri="{FF2B5EF4-FFF2-40B4-BE49-F238E27FC236}">
                <a16:creationId xmlns:a16="http://schemas.microsoft.com/office/drawing/2014/main" id="{DE7DFADB-AF6C-CF28-99A9-D9ED5F9184FA}"/>
              </a:ext>
            </a:extLst>
          </p:cNvPr>
          <p:cNvSpPr txBox="1">
            <a:spLocks/>
          </p:cNvSpPr>
          <p:nvPr/>
        </p:nvSpPr>
        <p:spPr>
          <a:xfrm>
            <a:off x="7619593" y="2453901"/>
            <a:ext cx="1272800" cy="376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825" i="1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Can you tell me where my dashboard with my MNCs is?</a:t>
            </a:r>
            <a:endParaRPr lang="en-US" sz="825" i="1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493435-F21D-998D-ABE9-FFFFBD4285CD}"/>
              </a:ext>
            </a:extLst>
          </p:cNvPr>
          <p:cNvCxnSpPr>
            <a:cxnSpLocks/>
          </p:cNvCxnSpPr>
          <p:nvPr/>
        </p:nvCxnSpPr>
        <p:spPr>
          <a:xfrm flipH="1" flipV="1">
            <a:off x="6977213" y="2042815"/>
            <a:ext cx="602567" cy="492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AD4E5A-BC7C-4246-8BF7-6BB8B8BD28FD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7922498" y="1949772"/>
            <a:ext cx="193676" cy="454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1445265-2452-EE0A-332B-864FCE47F1B5}"/>
              </a:ext>
            </a:extLst>
          </p:cNvPr>
          <p:cNvCxnSpPr>
            <a:cxnSpLocks/>
          </p:cNvCxnSpPr>
          <p:nvPr/>
        </p:nvCxnSpPr>
        <p:spPr>
          <a:xfrm>
            <a:off x="7816882" y="2965466"/>
            <a:ext cx="0" cy="998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ight Arrow 44">
            <a:extLst>
              <a:ext uri="{FF2B5EF4-FFF2-40B4-BE49-F238E27FC236}">
                <a16:creationId xmlns:a16="http://schemas.microsoft.com/office/drawing/2014/main" id="{4A19C440-9AD0-4711-BC44-C17588214342}"/>
              </a:ext>
            </a:extLst>
          </p:cNvPr>
          <p:cNvSpPr/>
          <p:nvPr/>
        </p:nvSpPr>
        <p:spPr>
          <a:xfrm>
            <a:off x="3536200" y="1956238"/>
            <a:ext cx="649196" cy="284912"/>
          </a:xfrm>
          <a:prstGeom prst="rightArrow">
            <a:avLst/>
          </a:prstGeom>
          <a:solidFill>
            <a:srgbClr val="00915A"/>
          </a:solidFill>
          <a:ln>
            <a:solidFill>
              <a:srgbClr val="0091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sz="1050">
              <a:solidFill>
                <a:srgbClr val="00915A"/>
              </a:solidFill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678421DB-7520-9132-92A9-ED1CBF20DFDC}"/>
              </a:ext>
            </a:extLst>
          </p:cNvPr>
          <p:cNvSpPr/>
          <p:nvPr/>
        </p:nvSpPr>
        <p:spPr>
          <a:xfrm rot="10800000">
            <a:off x="3465952" y="3780337"/>
            <a:ext cx="649196" cy="284912"/>
          </a:xfrm>
          <a:prstGeom prst="rightArrow">
            <a:avLst/>
          </a:prstGeom>
          <a:solidFill>
            <a:srgbClr val="00915A"/>
          </a:solidFill>
          <a:ln>
            <a:solidFill>
              <a:srgbClr val="0091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sz="1050">
              <a:solidFill>
                <a:srgbClr val="00915A"/>
              </a:solidFill>
            </a:endParaRPr>
          </a:p>
        </p:txBody>
      </p:sp>
      <p:sp>
        <p:nvSpPr>
          <p:cNvPr id="47" name="Google Shape;447;p7">
            <a:extLst>
              <a:ext uri="{FF2B5EF4-FFF2-40B4-BE49-F238E27FC236}">
                <a16:creationId xmlns:a16="http://schemas.microsoft.com/office/drawing/2014/main" id="{C41C4618-B40E-159C-3259-A3BCB18F9352}"/>
              </a:ext>
            </a:extLst>
          </p:cNvPr>
          <p:cNvSpPr txBox="1">
            <a:spLocks/>
          </p:cNvSpPr>
          <p:nvPr/>
        </p:nvSpPr>
        <p:spPr>
          <a:xfrm>
            <a:off x="1174456" y="3332297"/>
            <a:ext cx="2219276" cy="134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Docname</a:t>
            </a: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; source</a:t>
            </a:r>
          </a:p>
          <a:p>
            <a:pPr algn="r">
              <a:lnSpc>
                <a:spcPct val="100000"/>
              </a:lnSpc>
            </a:pP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Docname;source</a:t>
            </a:r>
            <a:endParaRPr lang="en-US" sz="1050" i="1" dirty="0">
              <a:solidFill>
                <a:srgbClr val="00915A"/>
              </a:solidFill>
              <a:latin typeface="Inter"/>
              <a:ea typeface="Inter"/>
              <a:cs typeface="Inter ExtraBold"/>
              <a:sym typeface="Inter"/>
            </a:endParaRPr>
          </a:p>
          <a:p>
            <a:pPr algn="r">
              <a:lnSpc>
                <a:spcPct val="100000"/>
              </a:lnSpc>
            </a:pP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Docname;source</a:t>
            </a:r>
            <a:endParaRPr lang="en-US" sz="1050" i="1" dirty="0">
              <a:solidFill>
                <a:srgbClr val="00915A"/>
              </a:solidFill>
              <a:latin typeface="Inter"/>
              <a:ea typeface="Inter"/>
              <a:cs typeface="Inter ExtraBold"/>
              <a:sym typeface="Inter"/>
            </a:endParaRPr>
          </a:p>
          <a:p>
            <a:pPr algn="r">
              <a:lnSpc>
                <a:spcPct val="100000"/>
              </a:lnSpc>
            </a:pP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Docname;source</a:t>
            </a:r>
            <a:endParaRPr lang="en-US" sz="1050" i="1" dirty="0">
              <a:solidFill>
                <a:srgbClr val="00915A"/>
              </a:solidFill>
              <a:latin typeface="Inter"/>
              <a:ea typeface="Inter"/>
              <a:cs typeface="Inter"/>
              <a:sym typeface="Inter"/>
            </a:endParaRPr>
          </a:p>
          <a:p>
            <a:pPr algn="r">
              <a:lnSpc>
                <a:spcPct val="100000"/>
              </a:lnSpc>
            </a:pP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Docname;source</a:t>
            </a:r>
            <a:endParaRPr lang="en-US" sz="1050" i="1" dirty="0">
              <a:solidFill>
                <a:srgbClr val="00915A"/>
              </a:solidFill>
              <a:latin typeface="Inter"/>
              <a:ea typeface="Inter"/>
              <a:cs typeface="Inter ExtraBold"/>
              <a:sym typeface="Inter"/>
            </a:endParaRPr>
          </a:p>
          <a:p>
            <a:pPr algn="r">
              <a:lnSpc>
                <a:spcPct val="100000"/>
              </a:lnSpc>
            </a:pP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Docname;source</a:t>
            </a:r>
            <a:endParaRPr lang="en-US" sz="1050" i="1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algn="r">
              <a:lnSpc>
                <a:spcPct val="100000"/>
              </a:lnSpc>
            </a:pPr>
            <a:endParaRPr lang="en-US" sz="1050" i="1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949240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47;p7">
            <a:extLst>
              <a:ext uri="{FF2B5EF4-FFF2-40B4-BE49-F238E27FC236}">
                <a16:creationId xmlns:a16="http://schemas.microsoft.com/office/drawing/2014/main" id="{DD35F023-034D-521D-53AF-C9DA6794B714}"/>
              </a:ext>
            </a:extLst>
          </p:cNvPr>
          <p:cNvSpPr txBox="1">
            <a:spLocks/>
          </p:cNvSpPr>
          <p:nvPr/>
        </p:nvSpPr>
        <p:spPr>
          <a:xfrm>
            <a:off x="727289" y="416025"/>
            <a:ext cx="5836797" cy="96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Embeddings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Now imagine this on </a:t>
            </a:r>
            <a:r>
              <a:rPr lang="en-US" sz="1800" dirty="0" err="1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datasource</a:t>
            </a:r>
            <a:r>
              <a:rPr lang="en-US" sz="1800" dirty="0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metadata</a:t>
            </a:r>
            <a:endParaRPr lang="en-US" sz="27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>
              <a:buSzPts val="1100"/>
            </a:pPr>
            <a:endParaRPr lang="en-US" sz="27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6" name="Google Shape;447;p7">
            <a:extLst>
              <a:ext uri="{FF2B5EF4-FFF2-40B4-BE49-F238E27FC236}">
                <a16:creationId xmlns:a16="http://schemas.microsoft.com/office/drawing/2014/main" id="{28AE2F56-07CA-9D9C-640F-30F2D09AFCCD}"/>
              </a:ext>
            </a:extLst>
          </p:cNvPr>
          <p:cNvSpPr txBox="1">
            <a:spLocks/>
          </p:cNvSpPr>
          <p:nvPr/>
        </p:nvSpPr>
        <p:spPr>
          <a:xfrm>
            <a:off x="5773534" y="129676"/>
            <a:ext cx="3370466" cy="5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Using Semantic Similarity</a:t>
            </a: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>
              <a:buSzPts val="1100"/>
            </a:pP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4" name="Google Shape;447;p7">
            <a:extLst>
              <a:ext uri="{FF2B5EF4-FFF2-40B4-BE49-F238E27FC236}">
                <a16:creationId xmlns:a16="http://schemas.microsoft.com/office/drawing/2014/main" id="{C06CED61-24EF-1AAF-411F-41DC8EB3121B}"/>
              </a:ext>
            </a:extLst>
          </p:cNvPr>
          <p:cNvSpPr txBox="1">
            <a:spLocks/>
          </p:cNvSpPr>
          <p:nvPr/>
        </p:nvSpPr>
        <p:spPr>
          <a:xfrm>
            <a:off x="7003271" y="1839838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C1st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6" name="Google Shape;447;p7">
            <a:extLst>
              <a:ext uri="{FF2B5EF4-FFF2-40B4-BE49-F238E27FC236}">
                <a16:creationId xmlns:a16="http://schemas.microsoft.com/office/drawing/2014/main" id="{0F49ED43-ADD4-DE5D-582F-17C6F8077953}"/>
              </a:ext>
            </a:extLst>
          </p:cNvPr>
          <p:cNvSpPr txBox="1">
            <a:spLocks/>
          </p:cNvSpPr>
          <p:nvPr/>
        </p:nvSpPr>
        <p:spPr>
          <a:xfrm>
            <a:off x="4572001" y="3615925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C3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68C47C-409A-7F2A-AF69-59EB6D7FE370}"/>
              </a:ext>
            </a:extLst>
          </p:cNvPr>
          <p:cNvCxnSpPr/>
          <p:nvPr/>
        </p:nvCxnSpPr>
        <p:spPr>
          <a:xfrm flipV="1">
            <a:off x="3954719" y="1383632"/>
            <a:ext cx="0" cy="3541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7289D3-B6F0-DB1B-A229-DDF59E8B27FF}"/>
              </a:ext>
            </a:extLst>
          </p:cNvPr>
          <p:cNvCxnSpPr>
            <a:cxnSpLocks/>
          </p:cNvCxnSpPr>
          <p:nvPr/>
        </p:nvCxnSpPr>
        <p:spPr>
          <a:xfrm>
            <a:off x="3807340" y="4849510"/>
            <a:ext cx="5259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447;p7">
            <a:extLst>
              <a:ext uri="{FF2B5EF4-FFF2-40B4-BE49-F238E27FC236}">
                <a16:creationId xmlns:a16="http://schemas.microsoft.com/office/drawing/2014/main" id="{205E3109-875E-D50A-5235-24FADFCA405A}"/>
              </a:ext>
            </a:extLst>
          </p:cNvPr>
          <p:cNvSpPr txBox="1">
            <a:spLocks/>
          </p:cNvSpPr>
          <p:nvPr/>
        </p:nvSpPr>
        <p:spPr>
          <a:xfrm>
            <a:off x="291315" y="1329650"/>
            <a:ext cx="3161104" cy="163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100" i="1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Atlas2 field about the Product3 of C3 that the clients has bough</a:t>
            </a:r>
            <a:endParaRPr lang="en-US" sz="2100" i="1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3" name="Google Shape;447;p7">
            <a:extLst>
              <a:ext uri="{FF2B5EF4-FFF2-40B4-BE49-F238E27FC236}">
                <a16:creationId xmlns:a16="http://schemas.microsoft.com/office/drawing/2014/main" id="{AD79BB62-198F-A6B4-A984-FF26AB418714}"/>
              </a:ext>
            </a:extLst>
          </p:cNvPr>
          <p:cNvSpPr txBox="1">
            <a:spLocks/>
          </p:cNvSpPr>
          <p:nvPr/>
        </p:nvSpPr>
        <p:spPr>
          <a:xfrm>
            <a:off x="4572000" y="2202157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4" name="Google Shape;447;p7">
            <a:extLst>
              <a:ext uri="{FF2B5EF4-FFF2-40B4-BE49-F238E27FC236}">
                <a16:creationId xmlns:a16="http://schemas.microsoft.com/office/drawing/2014/main" id="{1E93FE76-5DBC-73C3-237E-427C0738F23A}"/>
              </a:ext>
            </a:extLst>
          </p:cNvPr>
          <p:cNvSpPr txBox="1">
            <a:spLocks/>
          </p:cNvSpPr>
          <p:nvPr/>
        </p:nvSpPr>
        <p:spPr>
          <a:xfrm>
            <a:off x="5029321" y="1949891"/>
            <a:ext cx="1061751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Atlas 2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6" name="Google Shape;447;p7">
            <a:extLst>
              <a:ext uri="{FF2B5EF4-FFF2-40B4-BE49-F238E27FC236}">
                <a16:creationId xmlns:a16="http://schemas.microsoft.com/office/drawing/2014/main" id="{DE7DFADB-AF6C-CF28-99A9-D9ED5F9184FA}"/>
              </a:ext>
            </a:extLst>
          </p:cNvPr>
          <p:cNvSpPr txBox="1">
            <a:spLocks/>
          </p:cNvSpPr>
          <p:nvPr/>
        </p:nvSpPr>
        <p:spPr>
          <a:xfrm>
            <a:off x="6411675" y="2946653"/>
            <a:ext cx="1272800" cy="376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825" i="1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Atlas2 field about the Product3 of C3 that the clients has bough</a:t>
            </a:r>
            <a:endParaRPr lang="en-US" sz="825" i="1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493435-F21D-998D-ABE9-FFFFBD4285CD}"/>
              </a:ext>
            </a:extLst>
          </p:cNvPr>
          <p:cNvCxnSpPr>
            <a:cxnSpLocks/>
          </p:cNvCxnSpPr>
          <p:nvPr/>
        </p:nvCxnSpPr>
        <p:spPr>
          <a:xfrm flipH="1" flipV="1">
            <a:off x="5894933" y="2616272"/>
            <a:ext cx="445504" cy="303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AD4E5A-BC7C-4246-8BF7-6BB8B8BD28FD}"/>
              </a:ext>
            </a:extLst>
          </p:cNvPr>
          <p:cNvCxnSpPr>
            <a:cxnSpLocks/>
          </p:cNvCxnSpPr>
          <p:nvPr/>
        </p:nvCxnSpPr>
        <p:spPr>
          <a:xfrm flipV="1">
            <a:off x="7124773" y="2405421"/>
            <a:ext cx="224636" cy="516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1445265-2452-EE0A-332B-864FCE47F1B5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6264301" y="3348767"/>
            <a:ext cx="631706" cy="353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ight Arrow 44">
            <a:extLst>
              <a:ext uri="{FF2B5EF4-FFF2-40B4-BE49-F238E27FC236}">
                <a16:creationId xmlns:a16="http://schemas.microsoft.com/office/drawing/2014/main" id="{4A19C440-9AD0-4711-BC44-C17588214342}"/>
              </a:ext>
            </a:extLst>
          </p:cNvPr>
          <p:cNvSpPr/>
          <p:nvPr/>
        </p:nvSpPr>
        <p:spPr>
          <a:xfrm>
            <a:off x="3536200" y="1956238"/>
            <a:ext cx="649196" cy="284912"/>
          </a:xfrm>
          <a:prstGeom prst="rightArrow">
            <a:avLst/>
          </a:prstGeom>
          <a:solidFill>
            <a:srgbClr val="00915A"/>
          </a:solidFill>
          <a:ln>
            <a:solidFill>
              <a:srgbClr val="0091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sz="1050">
              <a:solidFill>
                <a:srgbClr val="00915A"/>
              </a:solidFill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678421DB-7520-9132-92A9-ED1CBF20DFDC}"/>
              </a:ext>
            </a:extLst>
          </p:cNvPr>
          <p:cNvSpPr/>
          <p:nvPr/>
        </p:nvSpPr>
        <p:spPr>
          <a:xfrm rot="10800000">
            <a:off x="3465952" y="3780337"/>
            <a:ext cx="649196" cy="284912"/>
          </a:xfrm>
          <a:prstGeom prst="rightArrow">
            <a:avLst/>
          </a:prstGeom>
          <a:solidFill>
            <a:srgbClr val="00915A"/>
          </a:solidFill>
          <a:ln>
            <a:solidFill>
              <a:srgbClr val="0091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sz="1050">
              <a:solidFill>
                <a:srgbClr val="00915A"/>
              </a:solidFill>
            </a:endParaRPr>
          </a:p>
        </p:txBody>
      </p:sp>
      <p:sp>
        <p:nvSpPr>
          <p:cNvPr id="47" name="Google Shape;447;p7">
            <a:extLst>
              <a:ext uri="{FF2B5EF4-FFF2-40B4-BE49-F238E27FC236}">
                <a16:creationId xmlns:a16="http://schemas.microsoft.com/office/drawing/2014/main" id="{C41C4618-B40E-159C-3259-A3BCB18F9352}"/>
              </a:ext>
            </a:extLst>
          </p:cNvPr>
          <p:cNvSpPr txBox="1">
            <a:spLocks/>
          </p:cNvSpPr>
          <p:nvPr/>
        </p:nvSpPr>
        <p:spPr>
          <a:xfrm>
            <a:off x="1174456" y="3332297"/>
            <a:ext cx="2219276" cy="134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Top15 most related fields:</a:t>
            </a:r>
          </a:p>
          <a:p>
            <a:pPr algn="r">
              <a:lnSpc>
                <a:spcPct val="100000"/>
              </a:lnSpc>
            </a:pPr>
            <a:endParaRPr lang="en-US" sz="1050" i="1" dirty="0">
              <a:solidFill>
                <a:srgbClr val="00915A"/>
              </a:solidFill>
              <a:latin typeface="Inter"/>
              <a:ea typeface="Inter"/>
              <a:cs typeface="Inter ExtraBold"/>
              <a:sym typeface="Inter"/>
            </a:endParaRPr>
          </a:p>
          <a:p>
            <a:pPr algn="r">
              <a:lnSpc>
                <a:spcPct val="100000"/>
              </a:lnSpc>
            </a:pP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Fieldname; </a:t>
            </a: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datasource</a:t>
            </a:r>
            <a:endParaRPr lang="en-US" sz="1050" i="1" dirty="0">
              <a:solidFill>
                <a:srgbClr val="00915A"/>
              </a:solidFill>
              <a:latin typeface="Inter"/>
              <a:ea typeface="Inter"/>
              <a:cs typeface="Inter ExtraBold"/>
              <a:sym typeface="Inter"/>
            </a:endParaRPr>
          </a:p>
          <a:p>
            <a:pPr algn="r">
              <a:lnSpc>
                <a:spcPct val="100000"/>
              </a:lnSpc>
            </a:pP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Fieldname; </a:t>
            </a: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datasource</a:t>
            </a:r>
            <a:endParaRPr lang="en-US" sz="1050" i="1" dirty="0">
              <a:solidFill>
                <a:srgbClr val="00915A"/>
              </a:solidFill>
              <a:latin typeface="Inter"/>
              <a:ea typeface="Inter"/>
              <a:cs typeface="Inter ExtraBold"/>
              <a:sym typeface="Inter"/>
            </a:endParaRPr>
          </a:p>
          <a:p>
            <a:pPr algn="r">
              <a:lnSpc>
                <a:spcPct val="100000"/>
              </a:lnSpc>
            </a:pP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Fieldname; </a:t>
            </a: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datasource</a:t>
            </a:r>
            <a:endParaRPr lang="en-US" sz="1050" i="1" dirty="0">
              <a:solidFill>
                <a:srgbClr val="00915A"/>
              </a:solidFill>
              <a:latin typeface="Inter"/>
              <a:ea typeface="Inter"/>
              <a:cs typeface="Inter ExtraBold"/>
              <a:sym typeface="Inter"/>
            </a:endParaRPr>
          </a:p>
          <a:p>
            <a:pPr algn="r">
              <a:lnSpc>
                <a:spcPct val="100000"/>
              </a:lnSpc>
            </a:pP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Fieldname; </a:t>
            </a: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datasource</a:t>
            </a:r>
            <a:endParaRPr lang="en-US" sz="1050" i="1" dirty="0">
              <a:solidFill>
                <a:srgbClr val="00915A"/>
              </a:solidFill>
              <a:latin typeface="Inter"/>
              <a:ea typeface="Inter"/>
              <a:cs typeface="Inter ExtraBold"/>
              <a:sym typeface="Inter"/>
            </a:endParaRPr>
          </a:p>
          <a:p>
            <a:pPr algn="r">
              <a:lnSpc>
                <a:spcPct val="100000"/>
              </a:lnSpc>
            </a:pP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…</a:t>
            </a:r>
          </a:p>
          <a:p>
            <a:pPr algn="r">
              <a:lnSpc>
                <a:spcPct val="100000"/>
              </a:lnSpc>
            </a:pP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Fieldname; </a:t>
            </a: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datasource</a:t>
            </a:r>
            <a:endParaRPr lang="en-US" sz="1050" i="1" dirty="0">
              <a:solidFill>
                <a:srgbClr val="00915A"/>
              </a:solidFill>
              <a:latin typeface="Inter"/>
              <a:ea typeface="Inter"/>
              <a:cs typeface="Inter ExtraBold"/>
              <a:sym typeface="Inter"/>
            </a:endParaRPr>
          </a:p>
          <a:p>
            <a:pPr algn="r">
              <a:lnSpc>
                <a:spcPct val="100000"/>
              </a:lnSpc>
            </a:pP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Fieldname; </a:t>
            </a: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datasource</a:t>
            </a:r>
            <a:endParaRPr lang="en-US" sz="1050" i="1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algn="r">
              <a:lnSpc>
                <a:spcPct val="100000"/>
              </a:lnSpc>
            </a:pPr>
            <a:endParaRPr lang="en-US" sz="1050" i="1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" name="Google Shape;447;p7">
            <a:extLst>
              <a:ext uri="{FF2B5EF4-FFF2-40B4-BE49-F238E27FC236}">
                <a16:creationId xmlns:a16="http://schemas.microsoft.com/office/drawing/2014/main" id="{0A437324-3B9F-F20B-0D62-29D13D0D65EA}"/>
              </a:ext>
            </a:extLst>
          </p:cNvPr>
          <p:cNvSpPr txBox="1">
            <a:spLocks/>
          </p:cNvSpPr>
          <p:nvPr/>
        </p:nvSpPr>
        <p:spPr>
          <a:xfrm>
            <a:off x="4527021" y="1925145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" name="Google Shape;447;p7">
            <a:extLst>
              <a:ext uri="{FF2B5EF4-FFF2-40B4-BE49-F238E27FC236}">
                <a16:creationId xmlns:a16="http://schemas.microsoft.com/office/drawing/2014/main" id="{18EB8B74-087D-C2C9-4D95-383BAB03DC68}"/>
              </a:ext>
            </a:extLst>
          </p:cNvPr>
          <p:cNvSpPr txBox="1">
            <a:spLocks/>
          </p:cNvSpPr>
          <p:nvPr/>
        </p:nvSpPr>
        <p:spPr>
          <a:xfrm>
            <a:off x="5211235" y="1773321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8" name="Google Shape;447;p7">
            <a:extLst>
              <a:ext uri="{FF2B5EF4-FFF2-40B4-BE49-F238E27FC236}">
                <a16:creationId xmlns:a16="http://schemas.microsoft.com/office/drawing/2014/main" id="{683E6643-8212-65F9-A717-047915EFC583}"/>
              </a:ext>
            </a:extLst>
          </p:cNvPr>
          <p:cNvSpPr txBox="1">
            <a:spLocks/>
          </p:cNvSpPr>
          <p:nvPr/>
        </p:nvSpPr>
        <p:spPr>
          <a:xfrm>
            <a:off x="5919529" y="2017782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9" name="Google Shape;447;p7">
            <a:extLst>
              <a:ext uri="{FF2B5EF4-FFF2-40B4-BE49-F238E27FC236}">
                <a16:creationId xmlns:a16="http://schemas.microsoft.com/office/drawing/2014/main" id="{856BE1CA-E02E-5DE8-23B1-83C8EC0B1488}"/>
              </a:ext>
            </a:extLst>
          </p:cNvPr>
          <p:cNvSpPr txBox="1">
            <a:spLocks/>
          </p:cNvSpPr>
          <p:nvPr/>
        </p:nvSpPr>
        <p:spPr>
          <a:xfrm>
            <a:off x="5703158" y="2202157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1" name="Google Shape;447;p7">
            <a:extLst>
              <a:ext uri="{FF2B5EF4-FFF2-40B4-BE49-F238E27FC236}">
                <a16:creationId xmlns:a16="http://schemas.microsoft.com/office/drawing/2014/main" id="{14FB913C-5D77-7C1C-D71C-62E1B6BD02B3}"/>
              </a:ext>
            </a:extLst>
          </p:cNvPr>
          <p:cNvSpPr txBox="1">
            <a:spLocks/>
          </p:cNvSpPr>
          <p:nvPr/>
        </p:nvSpPr>
        <p:spPr>
          <a:xfrm>
            <a:off x="5176695" y="2382103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2" name="Google Shape;447;p7">
            <a:extLst>
              <a:ext uri="{FF2B5EF4-FFF2-40B4-BE49-F238E27FC236}">
                <a16:creationId xmlns:a16="http://schemas.microsoft.com/office/drawing/2014/main" id="{EB58C47A-C233-116E-42F8-2324D5935080}"/>
              </a:ext>
            </a:extLst>
          </p:cNvPr>
          <p:cNvSpPr txBox="1">
            <a:spLocks/>
          </p:cNvSpPr>
          <p:nvPr/>
        </p:nvSpPr>
        <p:spPr>
          <a:xfrm>
            <a:off x="4424589" y="3839794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3" name="Google Shape;447;p7">
            <a:extLst>
              <a:ext uri="{FF2B5EF4-FFF2-40B4-BE49-F238E27FC236}">
                <a16:creationId xmlns:a16="http://schemas.microsoft.com/office/drawing/2014/main" id="{0DCB34AC-EA74-2639-5E6E-BB67ACA3B24D}"/>
              </a:ext>
            </a:extLst>
          </p:cNvPr>
          <p:cNvSpPr txBox="1">
            <a:spLocks/>
          </p:cNvSpPr>
          <p:nvPr/>
        </p:nvSpPr>
        <p:spPr>
          <a:xfrm>
            <a:off x="5564609" y="3433596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4" name="Google Shape;447;p7">
            <a:extLst>
              <a:ext uri="{FF2B5EF4-FFF2-40B4-BE49-F238E27FC236}">
                <a16:creationId xmlns:a16="http://schemas.microsoft.com/office/drawing/2014/main" id="{6D534598-81A5-77F0-BD10-ADCE10A98393}"/>
              </a:ext>
            </a:extLst>
          </p:cNvPr>
          <p:cNvSpPr txBox="1">
            <a:spLocks/>
          </p:cNvSpPr>
          <p:nvPr/>
        </p:nvSpPr>
        <p:spPr>
          <a:xfrm>
            <a:off x="4780179" y="3400960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5" name="Google Shape;447;p7">
            <a:extLst>
              <a:ext uri="{FF2B5EF4-FFF2-40B4-BE49-F238E27FC236}">
                <a16:creationId xmlns:a16="http://schemas.microsoft.com/office/drawing/2014/main" id="{3E192E50-3BB0-09DA-6E8C-1EFBA22FEE4A}"/>
              </a:ext>
            </a:extLst>
          </p:cNvPr>
          <p:cNvSpPr txBox="1">
            <a:spLocks/>
          </p:cNvSpPr>
          <p:nvPr/>
        </p:nvSpPr>
        <p:spPr>
          <a:xfrm>
            <a:off x="5488473" y="3645421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6" name="Google Shape;447;p7">
            <a:extLst>
              <a:ext uri="{FF2B5EF4-FFF2-40B4-BE49-F238E27FC236}">
                <a16:creationId xmlns:a16="http://schemas.microsoft.com/office/drawing/2014/main" id="{608034AA-FB85-F466-5A0B-16BE9146DE57}"/>
              </a:ext>
            </a:extLst>
          </p:cNvPr>
          <p:cNvSpPr txBox="1">
            <a:spLocks/>
          </p:cNvSpPr>
          <p:nvPr/>
        </p:nvSpPr>
        <p:spPr>
          <a:xfrm>
            <a:off x="5272102" y="3829796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7" name="Google Shape;447;p7">
            <a:extLst>
              <a:ext uri="{FF2B5EF4-FFF2-40B4-BE49-F238E27FC236}">
                <a16:creationId xmlns:a16="http://schemas.microsoft.com/office/drawing/2014/main" id="{76AC90C1-7F42-B41F-0DC5-EDAF7D4D75CC}"/>
              </a:ext>
            </a:extLst>
          </p:cNvPr>
          <p:cNvSpPr txBox="1">
            <a:spLocks/>
          </p:cNvSpPr>
          <p:nvPr/>
        </p:nvSpPr>
        <p:spPr>
          <a:xfrm>
            <a:off x="4745640" y="4009742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8" name="Google Shape;447;p7">
            <a:extLst>
              <a:ext uri="{FF2B5EF4-FFF2-40B4-BE49-F238E27FC236}">
                <a16:creationId xmlns:a16="http://schemas.microsoft.com/office/drawing/2014/main" id="{5F8DADF3-8C41-C2B4-DCE8-19309CEAA95F}"/>
              </a:ext>
            </a:extLst>
          </p:cNvPr>
          <p:cNvSpPr txBox="1">
            <a:spLocks/>
          </p:cNvSpPr>
          <p:nvPr/>
        </p:nvSpPr>
        <p:spPr>
          <a:xfrm>
            <a:off x="4315254" y="3622041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2" name="Google Shape;447;p7">
            <a:extLst>
              <a:ext uri="{FF2B5EF4-FFF2-40B4-BE49-F238E27FC236}">
                <a16:creationId xmlns:a16="http://schemas.microsoft.com/office/drawing/2014/main" id="{2568AACE-CBEF-8EA0-56AE-4D72043D2E80}"/>
              </a:ext>
            </a:extLst>
          </p:cNvPr>
          <p:cNvSpPr txBox="1">
            <a:spLocks/>
          </p:cNvSpPr>
          <p:nvPr/>
        </p:nvSpPr>
        <p:spPr>
          <a:xfrm>
            <a:off x="6803723" y="2071447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3" name="Google Shape;447;p7">
            <a:extLst>
              <a:ext uri="{FF2B5EF4-FFF2-40B4-BE49-F238E27FC236}">
                <a16:creationId xmlns:a16="http://schemas.microsoft.com/office/drawing/2014/main" id="{05B690C3-EE17-47B6-EB8D-95CF8441AF4C}"/>
              </a:ext>
            </a:extLst>
          </p:cNvPr>
          <p:cNvSpPr txBox="1">
            <a:spLocks/>
          </p:cNvSpPr>
          <p:nvPr/>
        </p:nvSpPr>
        <p:spPr>
          <a:xfrm>
            <a:off x="7943742" y="1665250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4" name="Google Shape;447;p7">
            <a:extLst>
              <a:ext uri="{FF2B5EF4-FFF2-40B4-BE49-F238E27FC236}">
                <a16:creationId xmlns:a16="http://schemas.microsoft.com/office/drawing/2014/main" id="{38D0FA1F-544D-B584-E044-2F6E20BCBE76}"/>
              </a:ext>
            </a:extLst>
          </p:cNvPr>
          <p:cNvSpPr txBox="1">
            <a:spLocks/>
          </p:cNvSpPr>
          <p:nvPr/>
        </p:nvSpPr>
        <p:spPr>
          <a:xfrm>
            <a:off x="7159313" y="1632614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8" name="Google Shape;447;p7">
            <a:extLst>
              <a:ext uri="{FF2B5EF4-FFF2-40B4-BE49-F238E27FC236}">
                <a16:creationId xmlns:a16="http://schemas.microsoft.com/office/drawing/2014/main" id="{37BB8B23-6FB4-1223-9871-83A72C2F8F50}"/>
              </a:ext>
            </a:extLst>
          </p:cNvPr>
          <p:cNvSpPr txBox="1">
            <a:spLocks/>
          </p:cNvSpPr>
          <p:nvPr/>
        </p:nvSpPr>
        <p:spPr>
          <a:xfrm>
            <a:off x="7867607" y="1877075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9" name="Google Shape;447;p7">
            <a:extLst>
              <a:ext uri="{FF2B5EF4-FFF2-40B4-BE49-F238E27FC236}">
                <a16:creationId xmlns:a16="http://schemas.microsoft.com/office/drawing/2014/main" id="{21454049-FBEA-48F4-CD1D-93BC67CA21AC}"/>
              </a:ext>
            </a:extLst>
          </p:cNvPr>
          <p:cNvSpPr txBox="1">
            <a:spLocks/>
          </p:cNvSpPr>
          <p:nvPr/>
        </p:nvSpPr>
        <p:spPr>
          <a:xfrm>
            <a:off x="7651236" y="2061450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50" name="Google Shape;447;p7">
            <a:extLst>
              <a:ext uri="{FF2B5EF4-FFF2-40B4-BE49-F238E27FC236}">
                <a16:creationId xmlns:a16="http://schemas.microsoft.com/office/drawing/2014/main" id="{E02C2233-1F36-16DC-8358-317E4887503E}"/>
              </a:ext>
            </a:extLst>
          </p:cNvPr>
          <p:cNvSpPr txBox="1">
            <a:spLocks/>
          </p:cNvSpPr>
          <p:nvPr/>
        </p:nvSpPr>
        <p:spPr>
          <a:xfrm>
            <a:off x="7124773" y="2241396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51" name="Google Shape;447;p7">
            <a:extLst>
              <a:ext uri="{FF2B5EF4-FFF2-40B4-BE49-F238E27FC236}">
                <a16:creationId xmlns:a16="http://schemas.microsoft.com/office/drawing/2014/main" id="{8188ACEB-BDB5-8078-5398-C68C2A738585}"/>
              </a:ext>
            </a:extLst>
          </p:cNvPr>
          <p:cNvSpPr txBox="1">
            <a:spLocks/>
          </p:cNvSpPr>
          <p:nvPr/>
        </p:nvSpPr>
        <p:spPr>
          <a:xfrm>
            <a:off x="6740157" y="1796638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949647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47;p7">
            <a:extLst>
              <a:ext uri="{FF2B5EF4-FFF2-40B4-BE49-F238E27FC236}">
                <a16:creationId xmlns:a16="http://schemas.microsoft.com/office/drawing/2014/main" id="{DD35F023-034D-521D-53AF-C9DA6794B714}"/>
              </a:ext>
            </a:extLst>
          </p:cNvPr>
          <p:cNvSpPr txBox="1">
            <a:spLocks/>
          </p:cNvSpPr>
          <p:nvPr/>
        </p:nvSpPr>
        <p:spPr>
          <a:xfrm>
            <a:off x="727289" y="416025"/>
            <a:ext cx="5836797" cy="96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Embeddings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Now imagine this on </a:t>
            </a:r>
            <a:r>
              <a:rPr lang="en-US" sz="1800" dirty="0" err="1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datasource</a:t>
            </a:r>
            <a:r>
              <a:rPr lang="en-US" sz="1800" dirty="0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metadata</a:t>
            </a:r>
            <a:endParaRPr lang="en-US" sz="27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>
              <a:buSzPts val="1100"/>
            </a:pPr>
            <a:endParaRPr lang="en-US" sz="27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6" name="Google Shape;447;p7">
            <a:extLst>
              <a:ext uri="{FF2B5EF4-FFF2-40B4-BE49-F238E27FC236}">
                <a16:creationId xmlns:a16="http://schemas.microsoft.com/office/drawing/2014/main" id="{28AE2F56-07CA-9D9C-640F-30F2D09AFCCD}"/>
              </a:ext>
            </a:extLst>
          </p:cNvPr>
          <p:cNvSpPr txBox="1">
            <a:spLocks/>
          </p:cNvSpPr>
          <p:nvPr/>
        </p:nvSpPr>
        <p:spPr>
          <a:xfrm>
            <a:off x="5773534" y="129676"/>
            <a:ext cx="3370466" cy="5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Using Semantic Similarity</a:t>
            </a: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>
              <a:buSzPts val="1100"/>
            </a:pP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4" name="Google Shape;447;p7">
            <a:extLst>
              <a:ext uri="{FF2B5EF4-FFF2-40B4-BE49-F238E27FC236}">
                <a16:creationId xmlns:a16="http://schemas.microsoft.com/office/drawing/2014/main" id="{C06CED61-24EF-1AAF-411F-41DC8EB3121B}"/>
              </a:ext>
            </a:extLst>
          </p:cNvPr>
          <p:cNvSpPr txBox="1">
            <a:spLocks/>
          </p:cNvSpPr>
          <p:nvPr/>
        </p:nvSpPr>
        <p:spPr>
          <a:xfrm>
            <a:off x="7003271" y="1839838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C1st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6" name="Google Shape;447;p7">
            <a:extLst>
              <a:ext uri="{FF2B5EF4-FFF2-40B4-BE49-F238E27FC236}">
                <a16:creationId xmlns:a16="http://schemas.microsoft.com/office/drawing/2014/main" id="{0F49ED43-ADD4-DE5D-582F-17C6F8077953}"/>
              </a:ext>
            </a:extLst>
          </p:cNvPr>
          <p:cNvSpPr txBox="1">
            <a:spLocks/>
          </p:cNvSpPr>
          <p:nvPr/>
        </p:nvSpPr>
        <p:spPr>
          <a:xfrm>
            <a:off x="4572001" y="3615925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C3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68C47C-409A-7F2A-AF69-59EB6D7FE370}"/>
              </a:ext>
            </a:extLst>
          </p:cNvPr>
          <p:cNvCxnSpPr/>
          <p:nvPr/>
        </p:nvCxnSpPr>
        <p:spPr>
          <a:xfrm flipV="1">
            <a:off x="3954719" y="1383632"/>
            <a:ext cx="0" cy="3541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7289D3-B6F0-DB1B-A229-DDF59E8B27FF}"/>
              </a:ext>
            </a:extLst>
          </p:cNvPr>
          <p:cNvCxnSpPr>
            <a:cxnSpLocks/>
          </p:cNvCxnSpPr>
          <p:nvPr/>
        </p:nvCxnSpPr>
        <p:spPr>
          <a:xfrm>
            <a:off x="3807340" y="4849510"/>
            <a:ext cx="5259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447;p7">
            <a:extLst>
              <a:ext uri="{FF2B5EF4-FFF2-40B4-BE49-F238E27FC236}">
                <a16:creationId xmlns:a16="http://schemas.microsoft.com/office/drawing/2014/main" id="{205E3109-875E-D50A-5235-24FADFCA405A}"/>
              </a:ext>
            </a:extLst>
          </p:cNvPr>
          <p:cNvSpPr txBox="1">
            <a:spLocks/>
          </p:cNvSpPr>
          <p:nvPr/>
        </p:nvSpPr>
        <p:spPr>
          <a:xfrm>
            <a:off x="291315" y="1329650"/>
            <a:ext cx="3161104" cy="163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100" i="1" dirty="0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All fields that connect to RMPM</a:t>
            </a:r>
            <a:endParaRPr lang="en-US" sz="2100" i="1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3" name="Google Shape;447;p7">
            <a:extLst>
              <a:ext uri="{FF2B5EF4-FFF2-40B4-BE49-F238E27FC236}">
                <a16:creationId xmlns:a16="http://schemas.microsoft.com/office/drawing/2014/main" id="{AD79BB62-198F-A6B4-A984-FF26AB418714}"/>
              </a:ext>
            </a:extLst>
          </p:cNvPr>
          <p:cNvSpPr txBox="1">
            <a:spLocks/>
          </p:cNvSpPr>
          <p:nvPr/>
        </p:nvSpPr>
        <p:spPr>
          <a:xfrm>
            <a:off x="4572000" y="2202157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4" name="Google Shape;447;p7">
            <a:extLst>
              <a:ext uri="{FF2B5EF4-FFF2-40B4-BE49-F238E27FC236}">
                <a16:creationId xmlns:a16="http://schemas.microsoft.com/office/drawing/2014/main" id="{1E93FE76-5DBC-73C3-237E-427C0738F23A}"/>
              </a:ext>
            </a:extLst>
          </p:cNvPr>
          <p:cNvSpPr txBox="1">
            <a:spLocks/>
          </p:cNvSpPr>
          <p:nvPr/>
        </p:nvSpPr>
        <p:spPr>
          <a:xfrm>
            <a:off x="5029321" y="1949891"/>
            <a:ext cx="1061751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Atlas 2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6" name="Google Shape;447;p7">
            <a:extLst>
              <a:ext uri="{FF2B5EF4-FFF2-40B4-BE49-F238E27FC236}">
                <a16:creationId xmlns:a16="http://schemas.microsoft.com/office/drawing/2014/main" id="{DE7DFADB-AF6C-CF28-99A9-D9ED5F9184FA}"/>
              </a:ext>
            </a:extLst>
          </p:cNvPr>
          <p:cNvSpPr txBox="1">
            <a:spLocks/>
          </p:cNvSpPr>
          <p:nvPr/>
        </p:nvSpPr>
        <p:spPr>
          <a:xfrm>
            <a:off x="6411675" y="2946653"/>
            <a:ext cx="1272800" cy="376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825" i="1" dirty="0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All fields that connect to RMPM</a:t>
            </a:r>
            <a:endParaRPr lang="en-US" sz="825" i="1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493435-F21D-998D-ABE9-FFFFBD4285CD}"/>
              </a:ext>
            </a:extLst>
          </p:cNvPr>
          <p:cNvCxnSpPr>
            <a:cxnSpLocks/>
          </p:cNvCxnSpPr>
          <p:nvPr/>
        </p:nvCxnSpPr>
        <p:spPr>
          <a:xfrm flipH="1" flipV="1">
            <a:off x="5703158" y="2496617"/>
            <a:ext cx="637279" cy="423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AD4E5A-BC7C-4246-8BF7-6BB8B8BD28FD}"/>
              </a:ext>
            </a:extLst>
          </p:cNvPr>
          <p:cNvCxnSpPr>
            <a:cxnSpLocks/>
          </p:cNvCxnSpPr>
          <p:nvPr/>
        </p:nvCxnSpPr>
        <p:spPr>
          <a:xfrm flipV="1">
            <a:off x="7124773" y="2405421"/>
            <a:ext cx="224636" cy="516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1445265-2452-EE0A-332B-864FCE47F1B5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6264301" y="3348767"/>
            <a:ext cx="631706" cy="353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ight Arrow 44">
            <a:extLst>
              <a:ext uri="{FF2B5EF4-FFF2-40B4-BE49-F238E27FC236}">
                <a16:creationId xmlns:a16="http://schemas.microsoft.com/office/drawing/2014/main" id="{4A19C440-9AD0-4711-BC44-C17588214342}"/>
              </a:ext>
            </a:extLst>
          </p:cNvPr>
          <p:cNvSpPr/>
          <p:nvPr/>
        </p:nvSpPr>
        <p:spPr>
          <a:xfrm>
            <a:off x="3536200" y="1956238"/>
            <a:ext cx="649196" cy="284912"/>
          </a:xfrm>
          <a:prstGeom prst="rightArrow">
            <a:avLst/>
          </a:prstGeom>
          <a:solidFill>
            <a:srgbClr val="00915A"/>
          </a:solidFill>
          <a:ln>
            <a:solidFill>
              <a:srgbClr val="0091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sz="1050">
              <a:solidFill>
                <a:srgbClr val="00915A"/>
              </a:solidFill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678421DB-7520-9132-92A9-ED1CBF20DFDC}"/>
              </a:ext>
            </a:extLst>
          </p:cNvPr>
          <p:cNvSpPr/>
          <p:nvPr/>
        </p:nvSpPr>
        <p:spPr>
          <a:xfrm rot="10800000">
            <a:off x="3465952" y="3780337"/>
            <a:ext cx="649196" cy="284912"/>
          </a:xfrm>
          <a:prstGeom prst="rightArrow">
            <a:avLst/>
          </a:prstGeom>
          <a:solidFill>
            <a:srgbClr val="00915A"/>
          </a:solidFill>
          <a:ln>
            <a:solidFill>
              <a:srgbClr val="0091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sz="1050">
              <a:solidFill>
                <a:srgbClr val="00915A"/>
              </a:solidFill>
            </a:endParaRPr>
          </a:p>
        </p:txBody>
      </p:sp>
      <p:sp>
        <p:nvSpPr>
          <p:cNvPr id="47" name="Google Shape;447;p7">
            <a:extLst>
              <a:ext uri="{FF2B5EF4-FFF2-40B4-BE49-F238E27FC236}">
                <a16:creationId xmlns:a16="http://schemas.microsoft.com/office/drawing/2014/main" id="{C41C4618-B40E-159C-3259-A3BCB18F9352}"/>
              </a:ext>
            </a:extLst>
          </p:cNvPr>
          <p:cNvSpPr txBox="1">
            <a:spLocks/>
          </p:cNvSpPr>
          <p:nvPr/>
        </p:nvSpPr>
        <p:spPr>
          <a:xfrm>
            <a:off x="1174456" y="3332297"/>
            <a:ext cx="2219276" cy="134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Top15 most related fields:</a:t>
            </a:r>
          </a:p>
          <a:p>
            <a:pPr algn="r">
              <a:lnSpc>
                <a:spcPct val="100000"/>
              </a:lnSpc>
            </a:pPr>
            <a:endParaRPr lang="en-US" sz="1050" i="1" dirty="0">
              <a:solidFill>
                <a:srgbClr val="00915A"/>
              </a:solidFill>
              <a:latin typeface="Inter"/>
              <a:ea typeface="Inter"/>
              <a:cs typeface="Inter ExtraBold"/>
              <a:sym typeface="Inter"/>
            </a:endParaRPr>
          </a:p>
          <a:p>
            <a:pPr algn="r">
              <a:lnSpc>
                <a:spcPct val="100000"/>
              </a:lnSpc>
            </a:pP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Fieldname; </a:t>
            </a: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datasource</a:t>
            </a:r>
            <a:endParaRPr lang="en-US" sz="1050" i="1" dirty="0">
              <a:solidFill>
                <a:srgbClr val="00915A"/>
              </a:solidFill>
              <a:latin typeface="Inter"/>
              <a:ea typeface="Inter"/>
              <a:cs typeface="Inter ExtraBold"/>
              <a:sym typeface="Inter"/>
            </a:endParaRPr>
          </a:p>
          <a:p>
            <a:pPr algn="r">
              <a:lnSpc>
                <a:spcPct val="100000"/>
              </a:lnSpc>
            </a:pP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Fieldname; </a:t>
            </a: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datasource</a:t>
            </a:r>
            <a:endParaRPr lang="en-US" sz="1050" i="1" dirty="0">
              <a:solidFill>
                <a:srgbClr val="00915A"/>
              </a:solidFill>
              <a:latin typeface="Inter"/>
              <a:ea typeface="Inter"/>
              <a:cs typeface="Inter ExtraBold"/>
              <a:sym typeface="Inter"/>
            </a:endParaRPr>
          </a:p>
          <a:p>
            <a:pPr algn="r">
              <a:lnSpc>
                <a:spcPct val="100000"/>
              </a:lnSpc>
            </a:pP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Fieldname; </a:t>
            </a: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datasource</a:t>
            </a:r>
            <a:endParaRPr lang="en-US" sz="1050" i="1" dirty="0">
              <a:solidFill>
                <a:srgbClr val="00915A"/>
              </a:solidFill>
              <a:latin typeface="Inter"/>
              <a:ea typeface="Inter"/>
              <a:cs typeface="Inter ExtraBold"/>
              <a:sym typeface="Inter"/>
            </a:endParaRPr>
          </a:p>
          <a:p>
            <a:pPr algn="r">
              <a:lnSpc>
                <a:spcPct val="100000"/>
              </a:lnSpc>
            </a:pP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Fieldname; </a:t>
            </a: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datasource</a:t>
            </a:r>
            <a:endParaRPr lang="en-US" sz="1050" i="1" dirty="0">
              <a:solidFill>
                <a:srgbClr val="00915A"/>
              </a:solidFill>
              <a:latin typeface="Inter"/>
              <a:ea typeface="Inter"/>
              <a:cs typeface="Inter ExtraBold"/>
              <a:sym typeface="Inter"/>
            </a:endParaRPr>
          </a:p>
          <a:p>
            <a:pPr algn="r">
              <a:lnSpc>
                <a:spcPct val="100000"/>
              </a:lnSpc>
            </a:pP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…</a:t>
            </a:r>
          </a:p>
          <a:p>
            <a:pPr algn="r">
              <a:lnSpc>
                <a:spcPct val="100000"/>
              </a:lnSpc>
            </a:pP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Fieldname; </a:t>
            </a: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datasource</a:t>
            </a:r>
            <a:endParaRPr lang="en-US" sz="1050" i="1" dirty="0">
              <a:solidFill>
                <a:srgbClr val="00915A"/>
              </a:solidFill>
              <a:latin typeface="Inter"/>
              <a:ea typeface="Inter"/>
              <a:cs typeface="Inter ExtraBold"/>
              <a:sym typeface="Inter"/>
            </a:endParaRPr>
          </a:p>
          <a:p>
            <a:pPr algn="r">
              <a:lnSpc>
                <a:spcPct val="100000"/>
              </a:lnSpc>
            </a:pPr>
            <a:r>
              <a:rPr lang="en-US" sz="1050" i="1" dirty="0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Fieldname; </a:t>
            </a:r>
            <a:r>
              <a:rPr lang="en-US" sz="1050" i="1" dirty="0" err="1">
                <a:solidFill>
                  <a:srgbClr val="00915A"/>
                </a:solidFill>
                <a:latin typeface="Inter"/>
                <a:ea typeface="Inter"/>
                <a:cs typeface="Inter ExtraBold"/>
                <a:sym typeface="Inter"/>
              </a:rPr>
              <a:t>datasource</a:t>
            </a:r>
            <a:endParaRPr lang="en-US" sz="1050" i="1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algn="r">
              <a:lnSpc>
                <a:spcPct val="100000"/>
              </a:lnSpc>
            </a:pPr>
            <a:endParaRPr lang="en-US" sz="1050" i="1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" name="Google Shape;447;p7">
            <a:extLst>
              <a:ext uri="{FF2B5EF4-FFF2-40B4-BE49-F238E27FC236}">
                <a16:creationId xmlns:a16="http://schemas.microsoft.com/office/drawing/2014/main" id="{0A437324-3B9F-F20B-0D62-29D13D0D65EA}"/>
              </a:ext>
            </a:extLst>
          </p:cNvPr>
          <p:cNvSpPr txBox="1">
            <a:spLocks/>
          </p:cNvSpPr>
          <p:nvPr/>
        </p:nvSpPr>
        <p:spPr>
          <a:xfrm>
            <a:off x="4527021" y="1925145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" name="Google Shape;447;p7">
            <a:extLst>
              <a:ext uri="{FF2B5EF4-FFF2-40B4-BE49-F238E27FC236}">
                <a16:creationId xmlns:a16="http://schemas.microsoft.com/office/drawing/2014/main" id="{18EB8B74-087D-C2C9-4D95-383BAB03DC68}"/>
              </a:ext>
            </a:extLst>
          </p:cNvPr>
          <p:cNvSpPr txBox="1">
            <a:spLocks/>
          </p:cNvSpPr>
          <p:nvPr/>
        </p:nvSpPr>
        <p:spPr>
          <a:xfrm>
            <a:off x="5211235" y="1773321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8" name="Google Shape;447;p7">
            <a:extLst>
              <a:ext uri="{FF2B5EF4-FFF2-40B4-BE49-F238E27FC236}">
                <a16:creationId xmlns:a16="http://schemas.microsoft.com/office/drawing/2014/main" id="{683E6643-8212-65F9-A717-047915EFC583}"/>
              </a:ext>
            </a:extLst>
          </p:cNvPr>
          <p:cNvSpPr txBox="1">
            <a:spLocks/>
          </p:cNvSpPr>
          <p:nvPr/>
        </p:nvSpPr>
        <p:spPr>
          <a:xfrm>
            <a:off x="5919529" y="2017782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9" name="Google Shape;447;p7">
            <a:extLst>
              <a:ext uri="{FF2B5EF4-FFF2-40B4-BE49-F238E27FC236}">
                <a16:creationId xmlns:a16="http://schemas.microsoft.com/office/drawing/2014/main" id="{856BE1CA-E02E-5DE8-23B1-83C8EC0B1488}"/>
              </a:ext>
            </a:extLst>
          </p:cNvPr>
          <p:cNvSpPr txBox="1">
            <a:spLocks/>
          </p:cNvSpPr>
          <p:nvPr/>
        </p:nvSpPr>
        <p:spPr>
          <a:xfrm>
            <a:off x="5703158" y="2202157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1" name="Google Shape;447;p7">
            <a:extLst>
              <a:ext uri="{FF2B5EF4-FFF2-40B4-BE49-F238E27FC236}">
                <a16:creationId xmlns:a16="http://schemas.microsoft.com/office/drawing/2014/main" id="{14FB913C-5D77-7C1C-D71C-62E1B6BD02B3}"/>
              </a:ext>
            </a:extLst>
          </p:cNvPr>
          <p:cNvSpPr txBox="1">
            <a:spLocks/>
          </p:cNvSpPr>
          <p:nvPr/>
        </p:nvSpPr>
        <p:spPr>
          <a:xfrm>
            <a:off x="5176695" y="2382103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2" name="Google Shape;447;p7">
            <a:extLst>
              <a:ext uri="{FF2B5EF4-FFF2-40B4-BE49-F238E27FC236}">
                <a16:creationId xmlns:a16="http://schemas.microsoft.com/office/drawing/2014/main" id="{EB58C47A-C233-116E-42F8-2324D5935080}"/>
              </a:ext>
            </a:extLst>
          </p:cNvPr>
          <p:cNvSpPr txBox="1">
            <a:spLocks/>
          </p:cNvSpPr>
          <p:nvPr/>
        </p:nvSpPr>
        <p:spPr>
          <a:xfrm>
            <a:off x="4424589" y="3839794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3" name="Google Shape;447;p7">
            <a:extLst>
              <a:ext uri="{FF2B5EF4-FFF2-40B4-BE49-F238E27FC236}">
                <a16:creationId xmlns:a16="http://schemas.microsoft.com/office/drawing/2014/main" id="{0DCB34AC-EA74-2639-5E6E-BB67ACA3B24D}"/>
              </a:ext>
            </a:extLst>
          </p:cNvPr>
          <p:cNvSpPr txBox="1">
            <a:spLocks/>
          </p:cNvSpPr>
          <p:nvPr/>
        </p:nvSpPr>
        <p:spPr>
          <a:xfrm>
            <a:off x="5564609" y="3433596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4" name="Google Shape;447;p7">
            <a:extLst>
              <a:ext uri="{FF2B5EF4-FFF2-40B4-BE49-F238E27FC236}">
                <a16:creationId xmlns:a16="http://schemas.microsoft.com/office/drawing/2014/main" id="{6D534598-81A5-77F0-BD10-ADCE10A98393}"/>
              </a:ext>
            </a:extLst>
          </p:cNvPr>
          <p:cNvSpPr txBox="1">
            <a:spLocks/>
          </p:cNvSpPr>
          <p:nvPr/>
        </p:nvSpPr>
        <p:spPr>
          <a:xfrm>
            <a:off x="4780179" y="3400960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5" name="Google Shape;447;p7">
            <a:extLst>
              <a:ext uri="{FF2B5EF4-FFF2-40B4-BE49-F238E27FC236}">
                <a16:creationId xmlns:a16="http://schemas.microsoft.com/office/drawing/2014/main" id="{3E192E50-3BB0-09DA-6E8C-1EFBA22FEE4A}"/>
              </a:ext>
            </a:extLst>
          </p:cNvPr>
          <p:cNvSpPr txBox="1">
            <a:spLocks/>
          </p:cNvSpPr>
          <p:nvPr/>
        </p:nvSpPr>
        <p:spPr>
          <a:xfrm>
            <a:off x="5488473" y="3645421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6" name="Google Shape;447;p7">
            <a:extLst>
              <a:ext uri="{FF2B5EF4-FFF2-40B4-BE49-F238E27FC236}">
                <a16:creationId xmlns:a16="http://schemas.microsoft.com/office/drawing/2014/main" id="{608034AA-FB85-F466-5A0B-16BE9146DE57}"/>
              </a:ext>
            </a:extLst>
          </p:cNvPr>
          <p:cNvSpPr txBox="1">
            <a:spLocks/>
          </p:cNvSpPr>
          <p:nvPr/>
        </p:nvSpPr>
        <p:spPr>
          <a:xfrm>
            <a:off x="5272102" y="3829796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7" name="Google Shape;447;p7">
            <a:extLst>
              <a:ext uri="{FF2B5EF4-FFF2-40B4-BE49-F238E27FC236}">
                <a16:creationId xmlns:a16="http://schemas.microsoft.com/office/drawing/2014/main" id="{76AC90C1-7F42-B41F-0DC5-EDAF7D4D75CC}"/>
              </a:ext>
            </a:extLst>
          </p:cNvPr>
          <p:cNvSpPr txBox="1">
            <a:spLocks/>
          </p:cNvSpPr>
          <p:nvPr/>
        </p:nvSpPr>
        <p:spPr>
          <a:xfrm>
            <a:off x="4745640" y="4009742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8" name="Google Shape;447;p7">
            <a:extLst>
              <a:ext uri="{FF2B5EF4-FFF2-40B4-BE49-F238E27FC236}">
                <a16:creationId xmlns:a16="http://schemas.microsoft.com/office/drawing/2014/main" id="{5F8DADF3-8C41-C2B4-DCE8-19309CEAA95F}"/>
              </a:ext>
            </a:extLst>
          </p:cNvPr>
          <p:cNvSpPr txBox="1">
            <a:spLocks/>
          </p:cNvSpPr>
          <p:nvPr/>
        </p:nvSpPr>
        <p:spPr>
          <a:xfrm>
            <a:off x="4315254" y="3622041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2" name="Google Shape;447;p7">
            <a:extLst>
              <a:ext uri="{FF2B5EF4-FFF2-40B4-BE49-F238E27FC236}">
                <a16:creationId xmlns:a16="http://schemas.microsoft.com/office/drawing/2014/main" id="{2568AACE-CBEF-8EA0-56AE-4D72043D2E80}"/>
              </a:ext>
            </a:extLst>
          </p:cNvPr>
          <p:cNvSpPr txBox="1">
            <a:spLocks/>
          </p:cNvSpPr>
          <p:nvPr/>
        </p:nvSpPr>
        <p:spPr>
          <a:xfrm>
            <a:off x="6803723" y="2071447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3" name="Google Shape;447;p7">
            <a:extLst>
              <a:ext uri="{FF2B5EF4-FFF2-40B4-BE49-F238E27FC236}">
                <a16:creationId xmlns:a16="http://schemas.microsoft.com/office/drawing/2014/main" id="{05B690C3-EE17-47B6-EB8D-95CF8441AF4C}"/>
              </a:ext>
            </a:extLst>
          </p:cNvPr>
          <p:cNvSpPr txBox="1">
            <a:spLocks/>
          </p:cNvSpPr>
          <p:nvPr/>
        </p:nvSpPr>
        <p:spPr>
          <a:xfrm>
            <a:off x="7943742" y="1665250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4" name="Google Shape;447;p7">
            <a:extLst>
              <a:ext uri="{FF2B5EF4-FFF2-40B4-BE49-F238E27FC236}">
                <a16:creationId xmlns:a16="http://schemas.microsoft.com/office/drawing/2014/main" id="{38D0FA1F-544D-B584-E044-2F6E20BCBE76}"/>
              </a:ext>
            </a:extLst>
          </p:cNvPr>
          <p:cNvSpPr txBox="1">
            <a:spLocks/>
          </p:cNvSpPr>
          <p:nvPr/>
        </p:nvSpPr>
        <p:spPr>
          <a:xfrm>
            <a:off x="7159313" y="1632614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8" name="Google Shape;447;p7">
            <a:extLst>
              <a:ext uri="{FF2B5EF4-FFF2-40B4-BE49-F238E27FC236}">
                <a16:creationId xmlns:a16="http://schemas.microsoft.com/office/drawing/2014/main" id="{37BB8B23-6FB4-1223-9871-83A72C2F8F50}"/>
              </a:ext>
            </a:extLst>
          </p:cNvPr>
          <p:cNvSpPr txBox="1">
            <a:spLocks/>
          </p:cNvSpPr>
          <p:nvPr/>
        </p:nvSpPr>
        <p:spPr>
          <a:xfrm>
            <a:off x="7867607" y="1877075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9" name="Google Shape;447;p7">
            <a:extLst>
              <a:ext uri="{FF2B5EF4-FFF2-40B4-BE49-F238E27FC236}">
                <a16:creationId xmlns:a16="http://schemas.microsoft.com/office/drawing/2014/main" id="{21454049-FBEA-48F4-CD1D-93BC67CA21AC}"/>
              </a:ext>
            </a:extLst>
          </p:cNvPr>
          <p:cNvSpPr txBox="1">
            <a:spLocks/>
          </p:cNvSpPr>
          <p:nvPr/>
        </p:nvSpPr>
        <p:spPr>
          <a:xfrm>
            <a:off x="7651236" y="2061450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50" name="Google Shape;447;p7">
            <a:extLst>
              <a:ext uri="{FF2B5EF4-FFF2-40B4-BE49-F238E27FC236}">
                <a16:creationId xmlns:a16="http://schemas.microsoft.com/office/drawing/2014/main" id="{E02C2233-1F36-16DC-8358-317E4887503E}"/>
              </a:ext>
            </a:extLst>
          </p:cNvPr>
          <p:cNvSpPr txBox="1">
            <a:spLocks/>
          </p:cNvSpPr>
          <p:nvPr/>
        </p:nvSpPr>
        <p:spPr>
          <a:xfrm>
            <a:off x="7124773" y="2241396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51" name="Google Shape;447;p7">
            <a:extLst>
              <a:ext uri="{FF2B5EF4-FFF2-40B4-BE49-F238E27FC236}">
                <a16:creationId xmlns:a16="http://schemas.microsoft.com/office/drawing/2014/main" id="{8188ACEB-BDB5-8078-5398-C68C2A738585}"/>
              </a:ext>
            </a:extLst>
          </p:cNvPr>
          <p:cNvSpPr txBox="1">
            <a:spLocks/>
          </p:cNvSpPr>
          <p:nvPr/>
        </p:nvSpPr>
        <p:spPr>
          <a:xfrm>
            <a:off x="6740157" y="1796638"/>
            <a:ext cx="775828" cy="11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675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Field description</a:t>
            </a:r>
            <a:endParaRPr lang="en-US" sz="675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962002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"/>
          <p:cNvSpPr txBox="1">
            <a:spLocks noGrp="1"/>
          </p:cNvSpPr>
          <p:nvPr>
            <p:ph type="title"/>
          </p:nvPr>
        </p:nvSpPr>
        <p:spPr>
          <a:xfrm>
            <a:off x="727288" y="416025"/>
            <a:ext cx="7587074" cy="95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RAG (</a:t>
            </a:r>
            <a:r>
              <a:rPr lang="pt-PT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Retreived</a:t>
            </a: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Augmented</a:t>
            </a: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Generation</a:t>
            </a: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b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Bring</a:t>
            </a:r>
            <a:r>
              <a:rPr lang="pt-PT" sz="1500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it</a:t>
            </a:r>
            <a:r>
              <a:rPr lang="pt-PT" sz="1500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all</a:t>
            </a:r>
            <a:r>
              <a:rPr lang="pt-PT" sz="1500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together</a:t>
            </a:r>
            <a:endParaRPr sz="2700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3574236-9EF4-1195-31AF-51267E90F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4398"/>
          <a:stretch/>
        </p:blipFill>
        <p:spPr bwMode="auto">
          <a:xfrm>
            <a:off x="1763960" y="1363571"/>
            <a:ext cx="4814933" cy="31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604DD68-4AB8-549A-C48A-DFF3B8C4D8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7" t="58710"/>
          <a:stretch/>
        </p:blipFill>
        <p:spPr bwMode="auto">
          <a:xfrm>
            <a:off x="2381190" y="3318868"/>
            <a:ext cx="4592491" cy="130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33587F-9133-3365-E816-B710781A5D09}"/>
              </a:ext>
            </a:extLst>
          </p:cNvPr>
          <p:cNvSpPr/>
          <p:nvPr/>
        </p:nvSpPr>
        <p:spPr>
          <a:xfrm>
            <a:off x="1507162" y="1291857"/>
            <a:ext cx="6678288" cy="20270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sz="1050"/>
          </a:p>
        </p:txBody>
      </p:sp>
      <p:sp>
        <p:nvSpPr>
          <p:cNvPr id="4" name="Google Shape;447;p7">
            <a:extLst>
              <a:ext uri="{FF2B5EF4-FFF2-40B4-BE49-F238E27FC236}">
                <a16:creationId xmlns:a16="http://schemas.microsoft.com/office/drawing/2014/main" id="{0123EDF0-393B-80B3-D53D-B86CBBD418A2}"/>
              </a:ext>
            </a:extLst>
          </p:cNvPr>
          <p:cNvSpPr txBox="1">
            <a:spLocks/>
          </p:cNvSpPr>
          <p:nvPr/>
        </p:nvSpPr>
        <p:spPr>
          <a:xfrm>
            <a:off x="6748204" y="1427421"/>
            <a:ext cx="1267934" cy="28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AU" sz="150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Retreiver step</a:t>
            </a:r>
            <a:endParaRPr lang="en-AU" sz="150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C29798-B505-07D5-BDB7-26649D5B40E2}"/>
              </a:ext>
            </a:extLst>
          </p:cNvPr>
          <p:cNvSpPr/>
          <p:nvPr/>
        </p:nvSpPr>
        <p:spPr>
          <a:xfrm>
            <a:off x="1507162" y="3532667"/>
            <a:ext cx="6678288" cy="1121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sz="1050"/>
          </a:p>
        </p:txBody>
      </p:sp>
      <p:sp>
        <p:nvSpPr>
          <p:cNvPr id="6" name="Google Shape;447;p7">
            <a:extLst>
              <a:ext uri="{FF2B5EF4-FFF2-40B4-BE49-F238E27FC236}">
                <a16:creationId xmlns:a16="http://schemas.microsoft.com/office/drawing/2014/main" id="{CB9127F3-BC4D-54E0-567F-521A881587E1}"/>
              </a:ext>
            </a:extLst>
          </p:cNvPr>
          <p:cNvSpPr txBox="1">
            <a:spLocks/>
          </p:cNvSpPr>
          <p:nvPr/>
        </p:nvSpPr>
        <p:spPr>
          <a:xfrm>
            <a:off x="6476543" y="3588488"/>
            <a:ext cx="1606557" cy="28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AU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Generation step</a:t>
            </a:r>
            <a:endParaRPr lang="en-AU" sz="1500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8953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932" y="447254"/>
            <a:ext cx="4177983" cy="573234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356553" marR="2540" indent="-350520">
              <a:spcBef>
                <a:spcPts val="50"/>
              </a:spcBef>
            </a:pPr>
            <a:r>
              <a:rPr lang="pt-PT" sz="3600" spc="35" dirty="0"/>
              <a:t>RAG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1F284D-EFFE-75D0-F3FB-ECB156008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35"/>
          <a:stretch/>
        </p:blipFill>
        <p:spPr>
          <a:xfrm>
            <a:off x="2591923" y="552223"/>
            <a:ext cx="5799195" cy="40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74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A34CECC8-BC7B-12D6-969B-32BCC95839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8053" y="420163"/>
            <a:ext cx="5933454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20" dirty="0"/>
              <a:t>Knowledge</a:t>
            </a:r>
            <a:r>
              <a:rPr spc="-150" dirty="0"/>
              <a:t> </a:t>
            </a:r>
            <a:r>
              <a:rPr spc="-28" dirty="0"/>
              <a:t>cut-offs</a:t>
            </a:r>
            <a:r>
              <a:rPr spc="-148" dirty="0"/>
              <a:t> </a:t>
            </a:r>
            <a:r>
              <a:rPr dirty="0"/>
              <a:t>in</a:t>
            </a:r>
            <a:r>
              <a:rPr spc="-148" dirty="0"/>
              <a:t> </a:t>
            </a:r>
            <a:r>
              <a:rPr spc="-10" dirty="0"/>
              <a:t>LLMs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5E0166CF-87C2-E9A3-F4A7-C95B186DCA64}"/>
              </a:ext>
            </a:extLst>
          </p:cNvPr>
          <p:cNvSpPr txBox="1"/>
          <p:nvPr/>
        </p:nvSpPr>
        <p:spPr>
          <a:xfrm>
            <a:off x="408974" y="1574672"/>
            <a:ext cx="2521903" cy="1190069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90170" marR="369888">
              <a:spcBef>
                <a:spcPts val="640"/>
              </a:spcBef>
            </a:pPr>
            <a:r>
              <a:rPr sz="1800" b="1" dirty="0">
                <a:latin typeface="Courier New"/>
                <a:cs typeface="Courier New"/>
              </a:rPr>
              <a:t>Who</a:t>
            </a:r>
            <a:r>
              <a:rPr sz="1800" b="1" spc="-35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is</a:t>
            </a:r>
            <a:r>
              <a:rPr sz="1800" b="1" spc="-33" dirty="0">
                <a:latin typeface="Courier New"/>
                <a:cs typeface="Courier New"/>
              </a:rPr>
              <a:t> </a:t>
            </a:r>
            <a:r>
              <a:rPr sz="1800" b="1" spc="-13" dirty="0">
                <a:latin typeface="Courier New"/>
                <a:cs typeface="Courier New"/>
              </a:rPr>
              <a:t>the </a:t>
            </a:r>
            <a:r>
              <a:rPr sz="1800" b="1" dirty="0">
                <a:latin typeface="Courier New"/>
                <a:cs typeface="Courier New"/>
              </a:rPr>
              <a:t>current</a:t>
            </a:r>
            <a:r>
              <a:rPr sz="1800" b="1" spc="-9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Prime </a:t>
            </a:r>
            <a:r>
              <a:rPr sz="1800" b="1" dirty="0">
                <a:latin typeface="Courier New"/>
                <a:cs typeface="Courier New"/>
              </a:rPr>
              <a:t>Minister</a:t>
            </a:r>
            <a:r>
              <a:rPr sz="1800" b="1" spc="-68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of</a:t>
            </a:r>
            <a:r>
              <a:rPr sz="1800" b="1" spc="-68" dirty="0">
                <a:latin typeface="Courier New"/>
                <a:cs typeface="Courier New"/>
              </a:rPr>
              <a:t> </a:t>
            </a:r>
            <a:r>
              <a:rPr sz="1800" b="1" spc="-13" dirty="0">
                <a:latin typeface="Courier New"/>
                <a:cs typeface="Courier New"/>
              </a:rPr>
              <a:t>the </a:t>
            </a:r>
            <a:r>
              <a:rPr sz="1800" b="1" dirty="0">
                <a:latin typeface="Courier New"/>
                <a:cs typeface="Courier New"/>
              </a:rPr>
              <a:t>United</a:t>
            </a:r>
            <a:r>
              <a:rPr sz="1800" b="1" spc="-8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Kingdom?</a:t>
            </a:r>
            <a:endParaRPr sz="1800">
              <a:latin typeface="Courier New"/>
              <a:cs typeface="Courier New"/>
            </a:endParaRPr>
          </a:p>
        </p:txBody>
      </p:sp>
      <p:grpSp>
        <p:nvGrpSpPr>
          <p:cNvPr id="8" name="object 4">
            <a:extLst>
              <a:ext uri="{FF2B5EF4-FFF2-40B4-BE49-F238E27FC236}">
                <a16:creationId xmlns:a16="http://schemas.microsoft.com/office/drawing/2014/main" id="{2B345E54-00F6-BDEC-3B98-FF7412BC761F}"/>
              </a:ext>
            </a:extLst>
          </p:cNvPr>
          <p:cNvGrpSpPr/>
          <p:nvPr/>
        </p:nvGrpSpPr>
        <p:grpSpPr>
          <a:xfrm>
            <a:off x="3721336" y="1346991"/>
            <a:ext cx="1474470" cy="1471295"/>
            <a:chOff x="7442672" y="2693982"/>
            <a:chExt cx="2948940" cy="2942590"/>
          </a:xfrm>
        </p:grpSpPr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D4F7BF48-A8D7-A8A2-7EA4-9063876B577A}"/>
                </a:ext>
              </a:extLst>
            </p:cNvPr>
            <p:cNvSpPr/>
            <p:nvPr/>
          </p:nvSpPr>
          <p:spPr>
            <a:xfrm>
              <a:off x="7447435" y="2698744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4" y="2932010"/>
                  </a:lnTo>
                  <a:lnTo>
                    <a:pt x="1372784" y="2929675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2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9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3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58" y="792415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60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2A69AE1C-F0B3-9969-FDD9-2DFB54A3A129}"/>
                </a:ext>
              </a:extLst>
            </p:cNvPr>
            <p:cNvSpPr/>
            <p:nvPr/>
          </p:nvSpPr>
          <p:spPr>
            <a:xfrm>
              <a:off x="7447435" y="2698744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11" y="792501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59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4" y="2932010"/>
                  </a:lnTo>
                  <a:lnTo>
                    <a:pt x="1372784" y="2929674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1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8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2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1" name="object 7">
            <a:extLst>
              <a:ext uri="{FF2B5EF4-FFF2-40B4-BE49-F238E27FC236}">
                <a16:creationId xmlns:a16="http://schemas.microsoft.com/office/drawing/2014/main" id="{AAA69F96-0B5A-7CAA-1359-ED98BC684F1F}"/>
              </a:ext>
            </a:extLst>
          </p:cNvPr>
          <p:cNvSpPr txBox="1"/>
          <p:nvPr/>
        </p:nvSpPr>
        <p:spPr>
          <a:xfrm>
            <a:off x="4272805" y="1961953"/>
            <a:ext cx="35877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/>
              <a:t>LLM</a:t>
            </a:r>
            <a:endParaRPr/>
          </a:p>
        </p:txBody>
      </p:sp>
      <p:grpSp>
        <p:nvGrpSpPr>
          <p:cNvPr id="12" name="object 8">
            <a:extLst>
              <a:ext uri="{FF2B5EF4-FFF2-40B4-BE49-F238E27FC236}">
                <a16:creationId xmlns:a16="http://schemas.microsoft.com/office/drawing/2014/main" id="{DD2104C0-C86E-6BE7-FA9C-2CF014BB8033}"/>
              </a:ext>
            </a:extLst>
          </p:cNvPr>
          <p:cNvGrpSpPr/>
          <p:nvPr/>
        </p:nvGrpSpPr>
        <p:grpSpPr>
          <a:xfrm>
            <a:off x="3080244" y="2041583"/>
            <a:ext cx="456883" cy="82233"/>
            <a:chOff x="6160487" y="4083166"/>
            <a:chExt cx="913765" cy="164465"/>
          </a:xfrm>
        </p:grpSpPr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E22854AA-D5E9-0CC2-02B0-18606F0D52AB}"/>
                </a:ext>
              </a:extLst>
            </p:cNvPr>
            <p:cNvSpPr/>
            <p:nvPr/>
          </p:nvSpPr>
          <p:spPr>
            <a:xfrm>
              <a:off x="6160487" y="4165141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4" name="object 10">
              <a:extLst>
                <a:ext uri="{FF2B5EF4-FFF2-40B4-BE49-F238E27FC236}">
                  <a16:creationId xmlns:a16="http://schemas.microsoft.com/office/drawing/2014/main" id="{232F02FA-C78C-F043-DD76-D922A58BCF4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2636" y="4083166"/>
              <a:ext cx="210999" cy="163949"/>
            </a:xfrm>
            <a:prstGeom prst="rect">
              <a:avLst/>
            </a:prstGeom>
          </p:spPr>
        </p:pic>
      </p:grpSp>
      <p:sp>
        <p:nvSpPr>
          <p:cNvPr id="15" name="object 11">
            <a:extLst>
              <a:ext uri="{FF2B5EF4-FFF2-40B4-BE49-F238E27FC236}">
                <a16:creationId xmlns:a16="http://schemas.microsoft.com/office/drawing/2014/main" id="{CDB96CFB-AA57-5F60-46B5-A8805D44CDFF}"/>
              </a:ext>
            </a:extLst>
          </p:cNvPr>
          <p:cNvSpPr txBox="1"/>
          <p:nvPr/>
        </p:nvSpPr>
        <p:spPr>
          <a:xfrm>
            <a:off x="493111" y="1036275"/>
            <a:ext cx="57372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endParaRPr sz="1300">
              <a:latin typeface="Lato"/>
              <a:cs typeface="Lato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CBFDCDE6-6C08-D8DC-6E49-9167F5BCDA04}"/>
              </a:ext>
            </a:extLst>
          </p:cNvPr>
          <p:cNvSpPr txBox="1"/>
          <p:nvPr/>
        </p:nvSpPr>
        <p:spPr>
          <a:xfrm>
            <a:off x="4214893" y="103625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7" name="object 13">
            <a:extLst>
              <a:ext uri="{FF2B5EF4-FFF2-40B4-BE49-F238E27FC236}">
                <a16:creationId xmlns:a16="http://schemas.microsoft.com/office/drawing/2014/main" id="{6CC5F860-013D-695E-62ED-CC2DF4006990}"/>
              </a:ext>
            </a:extLst>
          </p:cNvPr>
          <p:cNvGrpSpPr/>
          <p:nvPr/>
        </p:nvGrpSpPr>
        <p:grpSpPr>
          <a:xfrm>
            <a:off x="5361677" y="2041583"/>
            <a:ext cx="456883" cy="82233"/>
            <a:chOff x="10723353" y="4083166"/>
            <a:chExt cx="913765" cy="164465"/>
          </a:xfrm>
        </p:grpSpPr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EEA617F3-0699-46CF-852C-1A7C8879668E}"/>
                </a:ext>
              </a:extLst>
            </p:cNvPr>
            <p:cNvSpPr/>
            <p:nvPr/>
          </p:nvSpPr>
          <p:spPr>
            <a:xfrm>
              <a:off x="10723353" y="4165141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9" name="object 15">
              <a:extLst>
                <a:ext uri="{FF2B5EF4-FFF2-40B4-BE49-F238E27FC236}">
                  <a16:creationId xmlns:a16="http://schemas.microsoft.com/office/drawing/2014/main" id="{21D28500-D488-1372-CFCB-3A816CD5DB2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25501" y="4083166"/>
              <a:ext cx="210999" cy="163949"/>
            </a:xfrm>
            <a:prstGeom prst="rect">
              <a:avLst/>
            </a:prstGeom>
          </p:spPr>
        </p:pic>
      </p:grpSp>
      <p:sp>
        <p:nvSpPr>
          <p:cNvPr id="20" name="object 16">
            <a:extLst>
              <a:ext uri="{FF2B5EF4-FFF2-40B4-BE49-F238E27FC236}">
                <a16:creationId xmlns:a16="http://schemas.microsoft.com/office/drawing/2014/main" id="{45651D1D-8A62-1D59-74DC-6F8C3F6092A7}"/>
              </a:ext>
            </a:extLst>
          </p:cNvPr>
          <p:cNvSpPr txBox="1"/>
          <p:nvPr/>
        </p:nvSpPr>
        <p:spPr>
          <a:xfrm>
            <a:off x="6089304" y="1036289"/>
            <a:ext cx="87820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Completion</a:t>
            </a:r>
            <a:endParaRPr sz="1300">
              <a:latin typeface="Lato"/>
              <a:cs typeface="Lato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EB9BB5CC-D7AB-4A7D-BE85-47DA4DA87BF1}"/>
              </a:ext>
            </a:extLst>
          </p:cNvPr>
          <p:cNvSpPr txBox="1"/>
          <p:nvPr/>
        </p:nvSpPr>
        <p:spPr>
          <a:xfrm>
            <a:off x="6005163" y="1574672"/>
            <a:ext cx="2628265" cy="1756891"/>
          </a:xfrm>
          <a:prstGeom prst="rect">
            <a:avLst/>
          </a:prstGeom>
          <a:solidFill>
            <a:srgbClr val="D8D1E8"/>
          </a:solidFill>
          <a:ln w="9524">
            <a:solidFill>
              <a:srgbClr val="595959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90488" marR="476250">
              <a:spcBef>
                <a:spcPts val="640"/>
              </a:spcBef>
            </a:pPr>
            <a:r>
              <a:rPr sz="1800" b="1" dirty="0">
                <a:solidFill>
                  <a:srgbClr val="757575"/>
                </a:solidFill>
                <a:latin typeface="Courier New"/>
                <a:cs typeface="Courier New"/>
              </a:rPr>
              <a:t>Who</a:t>
            </a:r>
            <a:r>
              <a:rPr sz="1800" b="1" spc="-35" dirty="0">
                <a:solidFill>
                  <a:srgbClr val="757575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757575"/>
                </a:solidFill>
                <a:latin typeface="Courier New"/>
                <a:cs typeface="Courier New"/>
              </a:rPr>
              <a:t>is</a:t>
            </a:r>
            <a:r>
              <a:rPr sz="1800" b="1" spc="-33" dirty="0">
                <a:solidFill>
                  <a:srgbClr val="757575"/>
                </a:solidFill>
                <a:latin typeface="Courier New"/>
                <a:cs typeface="Courier New"/>
              </a:rPr>
              <a:t> </a:t>
            </a:r>
            <a:r>
              <a:rPr sz="1800" b="1" spc="-13" dirty="0">
                <a:solidFill>
                  <a:srgbClr val="757575"/>
                </a:solidFill>
                <a:latin typeface="Courier New"/>
                <a:cs typeface="Courier New"/>
              </a:rPr>
              <a:t>the </a:t>
            </a:r>
            <a:r>
              <a:rPr sz="1800" b="1" dirty="0">
                <a:solidFill>
                  <a:srgbClr val="757575"/>
                </a:solidFill>
                <a:latin typeface="Courier New"/>
                <a:cs typeface="Courier New"/>
              </a:rPr>
              <a:t>current</a:t>
            </a:r>
            <a:r>
              <a:rPr sz="1800" b="1" spc="-95" dirty="0">
                <a:solidFill>
                  <a:srgbClr val="757575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757575"/>
                </a:solidFill>
                <a:latin typeface="Courier New"/>
                <a:cs typeface="Courier New"/>
              </a:rPr>
              <a:t>Prime </a:t>
            </a:r>
            <a:r>
              <a:rPr sz="1800" b="1" dirty="0">
                <a:solidFill>
                  <a:srgbClr val="757575"/>
                </a:solidFill>
                <a:latin typeface="Courier New"/>
                <a:cs typeface="Courier New"/>
              </a:rPr>
              <a:t>Minister</a:t>
            </a:r>
            <a:r>
              <a:rPr sz="1800" b="1" spc="-68" dirty="0">
                <a:solidFill>
                  <a:srgbClr val="757575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757575"/>
                </a:solidFill>
                <a:latin typeface="Courier New"/>
                <a:cs typeface="Courier New"/>
              </a:rPr>
              <a:t>of</a:t>
            </a:r>
            <a:r>
              <a:rPr sz="1800" b="1" spc="-68" dirty="0">
                <a:solidFill>
                  <a:srgbClr val="757575"/>
                </a:solidFill>
                <a:latin typeface="Courier New"/>
                <a:cs typeface="Courier New"/>
              </a:rPr>
              <a:t> </a:t>
            </a:r>
            <a:r>
              <a:rPr sz="1800" b="1" spc="-13" dirty="0">
                <a:solidFill>
                  <a:srgbClr val="757575"/>
                </a:solidFill>
                <a:latin typeface="Courier New"/>
                <a:cs typeface="Courier New"/>
              </a:rPr>
              <a:t>the </a:t>
            </a:r>
            <a:r>
              <a:rPr sz="1800" b="1" dirty="0">
                <a:solidFill>
                  <a:srgbClr val="757575"/>
                </a:solidFill>
                <a:latin typeface="Courier New"/>
                <a:cs typeface="Courier New"/>
              </a:rPr>
              <a:t>United</a:t>
            </a:r>
            <a:r>
              <a:rPr sz="1800" b="1" spc="-80" dirty="0">
                <a:solidFill>
                  <a:srgbClr val="757575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757575"/>
                </a:solidFill>
                <a:latin typeface="Courier New"/>
                <a:cs typeface="Courier New"/>
              </a:rPr>
              <a:t>Kingdom?</a:t>
            </a:r>
            <a:endParaRPr sz="1800">
              <a:latin typeface="Courier New"/>
              <a:cs typeface="Courier New"/>
            </a:endParaRPr>
          </a:p>
          <a:p>
            <a:pPr>
              <a:spcBef>
                <a:spcPts val="120"/>
              </a:spcBef>
            </a:pPr>
            <a:endParaRPr sz="1800">
              <a:latin typeface="Courier New"/>
              <a:cs typeface="Courier New"/>
            </a:endParaRPr>
          </a:p>
          <a:p>
            <a:pPr marL="90488"/>
            <a:r>
              <a:rPr sz="1800" b="1" dirty="0">
                <a:latin typeface="Courier New"/>
                <a:cs typeface="Courier New"/>
              </a:rPr>
              <a:t>Boris</a:t>
            </a:r>
            <a:r>
              <a:rPr sz="1800" b="1" spc="-68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Johnson</a:t>
            </a:r>
            <a:endParaRPr sz="18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67473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56912" y="1223218"/>
            <a:ext cx="901065" cy="901065"/>
            <a:chOff x="6913823" y="2446435"/>
            <a:chExt cx="1802130" cy="1802130"/>
          </a:xfrm>
        </p:grpSpPr>
        <p:sp>
          <p:nvSpPr>
            <p:cNvPr id="3" name="object 3"/>
            <p:cNvSpPr/>
            <p:nvPr/>
          </p:nvSpPr>
          <p:spPr>
            <a:xfrm>
              <a:off x="6918586" y="2451197"/>
              <a:ext cx="1792605" cy="1792605"/>
            </a:xfrm>
            <a:custGeom>
              <a:avLst/>
              <a:gdLst/>
              <a:ahLst/>
              <a:cxnLst/>
              <a:rect l="l" t="t" r="r" b="b"/>
              <a:pathLst>
                <a:path w="1792604" h="1792604">
                  <a:moveTo>
                    <a:pt x="896098" y="1792193"/>
                  </a:moveTo>
                  <a:lnTo>
                    <a:pt x="848507" y="1790951"/>
                  </a:lnTo>
                  <a:lnTo>
                    <a:pt x="801563" y="1787266"/>
                  </a:lnTo>
                  <a:lnTo>
                    <a:pt x="755329" y="1781200"/>
                  </a:lnTo>
                  <a:lnTo>
                    <a:pt x="709865" y="1772815"/>
                  </a:lnTo>
                  <a:lnTo>
                    <a:pt x="665233" y="1762173"/>
                  </a:lnTo>
                  <a:lnTo>
                    <a:pt x="621497" y="1749335"/>
                  </a:lnTo>
                  <a:lnTo>
                    <a:pt x="578717" y="1734364"/>
                  </a:lnTo>
                  <a:lnTo>
                    <a:pt x="536955" y="1717322"/>
                  </a:lnTo>
                  <a:lnTo>
                    <a:pt x="496274" y="1698270"/>
                  </a:lnTo>
                  <a:lnTo>
                    <a:pt x="456736" y="1677271"/>
                  </a:lnTo>
                  <a:lnTo>
                    <a:pt x="418402" y="1654386"/>
                  </a:lnTo>
                  <a:lnTo>
                    <a:pt x="381334" y="1629678"/>
                  </a:lnTo>
                  <a:lnTo>
                    <a:pt x="345594" y="1603208"/>
                  </a:lnTo>
                  <a:lnTo>
                    <a:pt x="311244" y="1575038"/>
                  </a:lnTo>
                  <a:lnTo>
                    <a:pt x="278346" y="1545230"/>
                  </a:lnTo>
                  <a:lnTo>
                    <a:pt x="246963" y="1513847"/>
                  </a:lnTo>
                  <a:lnTo>
                    <a:pt x="217155" y="1480949"/>
                  </a:lnTo>
                  <a:lnTo>
                    <a:pt x="188985" y="1446599"/>
                  </a:lnTo>
                  <a:lnTo>
                    <a:pt x="162515" y="1410859"/>
                  </a:lnTo>
                  <a:lnTo>
                    <a:pt x="137807" y="1373791"/>
                  </a:lnTo>
                  <a:lnTo>
                    <a:pt x="114922" y="1335457"/>
                  </a:lnTo>
                  <a:lnTo>
                    <a:pt x="93923" y="1295919"/>
                  </a:lnTo>
                  <a:lnTo>
                    <a:pt x="74871" y="1255238"/>
                  </a:lnTo>
                  <a:lnTo>
                    <a:pt x="57829" y="1213476"/>
                  </a:lnTo>
                  <a:lnTo>
                    <a:pt x="42858" y="1170696"/>
                  </a:lnTo>
                  <a:lnTo>
                    <a:pt x="30020" y="1126960"/>
                  </a:lnTo>
                  <a:lnTo>
                    <a:pt x="19378" y="1082328"/>
                  </a:lnTo>
                  <a:lnTo>
                    <a:pt x="10993" y="1036864"/>
                  </a:lnTo>
                  <a:lnTo>
                    <a:pt x="4927" y="990630"/>
                  </a:lnTo>
                  <a:lnTo>
                    <a:pt x="1242" y="943686"/>
                  </a:lnTo>
                  <a:lnTo>
                    <a:pt x="0" y="896095"/>
                  </a:lnTo>
                  <a:lnTo>
                    <a:pt x="1242" y="848505"/>
                  </a:lnTo>
                  <a:lnTo>
                    <a:pt x="4927" y="801561"/>
                  </a:lnTo>
                  <a:lnTo>
                    <a:pt x="10993" y="755326"/>
                  </a:lnTo>
                  <a:lnTo>
                    <a:pt x="19378" y="709862"/>
                  </a:lnTo>
                  <a:lnTo>
                    <a:pt x="30020" y="665231"/>
                  </a:lnTo>
                  <a:lnTo>
                    <a:pt x="42858" y="621495"/>
                  </a:lnTo>
                  <a:lnTo>
                    <a:pt x="57829" y="578715"/>
                  </a:lnTo>
                  <a:lnTo>
                    <a:pt x="74871" y="536953"/>
                  </a:lnTo>
                  <a:lnTo>
                    <a:pt x="93923" y="496272"/>
                  </a:lnTo>
                  <a:lnTo>
                    <a:pt x="114922" y="456734"/>
                  </a:lnTo>
                  <a:lnTo>
                    <a:pt x="137807" y="418400"/>
                  </a:lnTo>
                  <a:lnTo>
                    <a:pt x="162515" y="381332"/>
                  </a:lnTo>
                  <a:lnTo>
                    <a:pt x="188985" y="345592"/>
                  </a:lnTo>
                  <a:lnTo>
                    <a:pt x="217155" y="311243"/>
                  </a:lnTo>
                  <a:lnTo>
                    <a:pt x="246963" y="278345"/>
                  </a:lnTo>
                  <a:lnTo>
                    <a:pt x="278346" y="246962"/>
                  </a:lnTo>
                  <a:lnTo>
                    <a:pt x="311244" y="217154"/>
                  </a:lnTo>
                  <a:lnTo>
                    <a:pt x="345594" y="188984"/>
                  </a:lnTo>
                  <a:lnTo>
                    <a:pt x="381334" y="162514"/>
                  </a:lnTo>
                  <a:lnTo>
                    <a:pt x="418402" y="137806"/>
                  </a:lnTo>
                  <a:lnTo>
                    <a:pt x="456736" y="114921"/>
                  </a:lnTo>
                  <a:lnTo>
                    <a:pt x="496274" y="93922"/>
                  </a:lnTo>
                  <a:lnTo>
                    <a:pt x="536955" y="74871"/>
                  </a:lnTo>
                  <a:lnTo>
                    <a:pt x="578717" y="57828"/>
                  </a:lnTo>
                  <a:lnTo>
                    <a:pt x="621497" y="42858"/>
                  </a:lnTo>
                  <a:lnTo>
                    <a:pt x="665233" y="30020"/>
                  </a:lnTo>
                  <a:lnTo>
                    <a:pt x="709865" y="19378"/>
                  </a:lnTo>
                  <a:lnTo>
                    <a:pt x="755329" y="10993"/>
                  </a:lnTo>
                  <a:lnTo>
                    <a:pt x="801563" y="4927"/>
                  </a:lnTo>
                  <a:lnTo>
                    <a:pt x="848507" y="1242"/>
                  </a:lnTo>
                  <a:lnTo>
                    <a:pt x="896098" y="0"/>
                  </a:lnTo>
                  <a:lnTo>
                    <a:pt x="946856" y="1437"/>
                  </a:lnTo>
                  <a:lnTo>
                    <a:pt x="997207" y="5719"/>
                  </a:lnTo>
                  <a:lnTo>
                    <a:pt x="1047042" y="12799"/>
                  </a:lnTo>
                  <a:lnTo>
                    <a:pt x="1096251" y="22634"/>
                  </a:lnTo>
                  <a:lnTo>
                    <a:pt x="1144724" y="35177"/>
                  </a:lnTo>
                  <a:lnTo>
                    <a:pt x="1192351" y="50383"/>
                  </a:lnTo>
                  <a:lnTo>
                    <a:pt x="1239022" y="68207"/>
                  </a:lnTo>
                  <a:lnTo>
                    <a:pt x="1284628" y="88604"/>
                  </a:lnTo>
                  <a:lnTo>
                    <a:pt x="1329059" y="111528"/>
                  </a:lnTo>
                  <a:lnTo>
                    <a:pt x="1372205" y="136934"/>
                  </a:lnTo>
                  <a:lnTo>
                    <a:pt x="1413957" y="164777"/>
                  </a:lnTo>
                  <a:lnTo>
                    <a:pt x="1454204" y="195011"/>
                  </a:lnTo>
                  <a:lnTo>
                    <a:pt x="1492837" y="227591"/>
                  </a:lnTo>
                  <a:lnTo>
                    <a:pt x="1529746" y="262471"/>
                  </a:lnTo>
                  <a:lnTo>
                    <a:pt x="1564622" y="299380"/>
                  </a:lnTo>
                  <a:lnTo>
                    <a:pt x="1597198" y="338012"/>
                  </a:lnTo>
                  <a:lnTo>
                    <a:pt x="1627429" y="378258"/>
                  </a:lnTo>
                  <a:lnTo>
                    <a:pt x="1655268" y="420008"/>
                  </a:lnTo>
                  <a:lnTo>
                    <a:pt x="1680672" y="463151"/>
                  </a:lnTo>
                  <a:lnTo>
                    <a:pt x="1703594" y="507580"/>
                  </a:lnTo>
                  <a:lnTo>
                    <a:pt x="1723990" y="553183"/>
                  </a:lnTo>
                  <a:lnTo>
                    <a:pt x="1741813" y="599852"/>
                  </a:lnTo>
                  <a:lnTo>
                    <a:pt x="1757019" y="647477"/>
                  </a:lnTo>
                  <a:lnTo>
                    <a:pt x="1769562" y="695947"/>
                  </a:lnTo>
                  <a:lnTo>
                    <a:pt x="1779396" y="745154"/>
                  </a:lnTo>
                  <a:lnTo>
                    <a:pt x="1786477" y="794987"/>
                  </a:lnTo>
                  <a:lnTo>
                    <a:pt x="1790759" y="845337"/>
                  </a:lnTo>
                  <a:lnTo>
                    <a:pt x="1792196" y="896095"/>
                  </a:lnTo>
                  <a:lnTo>
                    <a:pt x="1790954" y="943686"/>
                  </a:lnTo>
                  <a:lnTo>
                    <a:pt x="1787269" y="990630"/>
                  </a:lnTo>
                  <a:lnTo>
                    <a:pt x="1781203" y="1036864"/>
                  </a:lnTo>
                  <a:lnTo>
                    <a:pt x="1772817" y="1082328"/>
                  </a:lnTo>
                  <a:lnTo>
                    <a:pt x="1762175" y="1126960"/>
                  </a:lnTo>
                  <a:lnTo>
                    <a:pt x="1749338" y="1170696"/>
                  </a:lnTo>
                  <a:lnTo>
                    <a:pt x="1734367" y="1213476"/>
                  </a:lnTo>
                  <a:lnTo>
                    <a:pt x="1717324" y="1255238"/>
                  </a:lnTo>
                  <a:lnTo>
                    <a:pt x="1698273" y="1295919"/>
                  </a:lnTo>
                  <a:lnTo>
                    <a:pt x="1677274" y="1335457"/>
                  </a:lnTo>
                  <a:lnTo>
                    <a:pt x="1654389" y="1373791"/>
                  </a:lnTo>
                  <a:lnTo>
                    <a:pt x="1629680" y="1410859"/>
                  </a:lnTo>
                  <a:lnTo>
                    <a:pt x="1603210" y="1446599"/>
                  </a:lnTo>
                  <a:lnTo>
                    <a:pt x="1575040" y="1480949"/>
                  </a:lnTo>
                  <a:lnTo>
                    <a:pt x="1545233" y="1513847"/>
                  </a:lnTo>
                  <a:lnTo>
                    <a:pt x="1513849" y="1545230"/>
                  </a:lnTo>
                  <a:lnTo>
                    <a:pt x="1480951" y="1575038"/>
                  </a:lnTo>
                  <a:lnTo>
                    <a:pt x="1446602" y="1603208"/>
                  </a:lnTo>
                  <a:lnTo>
                    <a:pt x="1410862" y="1629678"/>
                  </a:lnTo>
                  <a:lnTo>
                    <a:pt x="1373794" y="1654386"/>
                  </a:lnTo>
                  <a:lnTo>
                    <a:pt x="1335460" y="1677271"/>
                  </a:lnTo>
                  <a:lnTo>
                    <a:pt x="1295921" y="1698270"/>
                  </a:lnTo>
                  <a:lnTo>
                    <a:pt x="1255240" y="1717322"/>
                  </a:lnTo>
                  <a:lnTo>
                    <a:pt x="1213479" y="1734364"/>
                  </a:lnTo>
                  <a:lnTo>
                    <a:pt x="1170699" y="1749335"/>
                  </a:lnTo>
                  <a:lnTo>
                    <a:pt x="1126962" y="1762173"/>
                  </a:lnTo>
                  <a:lnTo>
                    <a:pt x="1082331" y="1772815"/>
                  </a:lnTo>
                  <a:lnTo>
                    <a:pt x="1036867" y="1781200"/>
                  </a:lnTo>
                  <a:lnTo>
                    <a:pt x="990632" y="1787266"/>
                  </a:lnTo>
                  <a:lnTo>
                    <a:pt x="943688" y="1790951"/>
                  </a:lnTo>
                  <a:lnTo>
                    <a:pt x="896098" y="1792193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" name="object 4"/>
            <p:cNvSpPr/>
            <p:nvPr/>
          </p:nvSpPr>
          <p:spPr>
            <a:xfrm>
              <a:off x="6918586" y="2451197"/>
              <a:ext cx="1792605" cy="1792605"/>
            </a:xfrm>
            <a:custGeom>
              <a:avLst/>
              <a:gdLst/>
              <a:ahLst/>
              <a:cxnLst/>
              <a:rect l="l" t="t" r="r" b="b"/>
              <a:pathLst>
                <a:path w="1792604" h="1792604">
                  <a:moveTo>
                    <a:pt x="0" y="896095"/>
                  </a:moveTo>
                  <a:lnTo>
                    <a:pt x="1242" y="848505"/>
                  </a:lnTo>
                  <a:lnTo>
                    <a:pt x="4927" y="801561"/>
                  </a:lnTo>
                  <a:lnTo>
                    <a:pt x="10993" y="755326"/>
                  </a:lnTo>
                  <a:lnTo>
                    <a:pt x="19378" y="709862"/>
                  </a:lnTo>
                  <a:lnTo>
                    <a:pt x="30020" y="665231"/>
                  </a:lnTo>
                  <a:lnTo>
                    <a:pt x="42858" y="621495"/>
                  </a:lnTo>
                  <a:lnTo>
                    <a:pt x="57829" y="578715"/>
                  </a:lnTo>
                  <a:lnTo>
                    <a:pt x="74871" y="536953"/>
                  </a:lnTo>
                  <a:lnTo>
                    <a:pt x="93923" y="496272"/>
                  </a:lnTo>
                  <a:lnTo>
                    <a:pt x="114922" y="456734"/>
                  </a:lnTo>
                  <a:lnTo>
                    <a:pt x="137807" y="418400"/>
                  </a:lnTo>
                  <a:lnTo>
                    <a:pt x="162515" y="381332"/>
                  </a:lnTo>
                  <a:lnTo>
                    <a:pt x="188985" y="345592"/>
                  </a:lnTo>
                  <a:lnTo>
                    <a:pt x="217155" y="311243"/>
                  </a:lnTo>
                  <a:lnTo>
                    <a:pt x="246963" y="278345"/>
                  </a:lnTo>
                  <a:lnTo>
                    <a:pt x="278346" y="246962"/>
                  </a:lnTo>
                  <a:lnTo>
                    <a:pt x="311244" y="217154"/>
                  </a:lnTo>
                  <a:lnTo>
                    <a:pt x="345594" y="188984"/>
                  </a:lnTo>
                  <a:lnTo>
                    <a:pt x="381334" y="162514"/>
                  </a:lnTo>
                  <a:lnTo>
                    <a:pt x="418402" y="137806"/>
                  </a:lnTo>
                  <a:lnTo>
                    <a:pt x="456736" y="114921"/>
                  </a:lnTo>
                  <a:lnTo>
                    <a:pt x="496274" y="93922"/>
                  </a:lnTo>
                  <a:lnTo>
                    <a:pt x="536955" y="74871"/>
                  </a:lnTo>
                  <a:lnTo>
                    <a:pt x="578717" y="57828"/>
                  </a:lnTo>
                  <a:lnTo>
                    <a:pt x="621497" y="42858"/>
                  </a:lnTo>
                  <a:lnTo>
                    <a:pt x="665233" y="30020"/>
                  </a:lnTo>
                  <a:lnTo>
                    <a:pt x="709865" y="19378"/>
                  </a:lnTo>
                  <a:lnTo>
                    <a:pt x="755329" y="10993"/>
                  </a:lnTo>
                  <a:lnTo>
                    <a:pt x="801563" y="4927"/>
                  </a:lnTo>
                  <a:lnTo>
                    <a:pt x="848507" y="1242"/>
                  </a:lnTo>
                  <a:lnTo>
                    <a:pt x="896098" y="0"/>
                  </a:lnTo>
                  <a:lnTo>
                    <a:pt x="946856" y="1437"/>
                  </a:lnTo>
                  <a:lnTo>
                    <a:pt x="997207" y="5719"/>
                  </a:lnTo>
                  <a:lnTo>
                    <a:pt x="1047042" y="12799"/>
                  </a:lnTo>
                  <a:lnTo>
                    <a:pt x="1096251" y="22634"/>
                  </a:lnTo>
                  <a:lnTo>
                    <a:pt x="1144724" y="35177"/>
                  </a:lnTo>
                  <a:lnTo>
                    <a:pt x="1192351" y="50383"/>
                  </a:lnTo>
                  <a:lnTo>
                    <a:pt x="1239022" y="68207"/>
                  </a:lnTo>
                  <a:lnTo>
                    <a:pt x="1284628" y="88604"/>
                  </a:lnTo>
                  <a:lnTo>
                    <a:pt x="1329059" y="111528"/>
                  </a:lnTo>
                  <a:lnTo>
                    <a:pt x="1372205" y="136934"/>
                  </a:lnTo>
                  <a:lnTo>
                    <a:pt x="1413957" y="164777"/>
                  </a:lnTo>
                  <a:lnTo>
                    <a:pt x="1454204" y="195011"/>
                  </a:lnTo>
                  <a:lnTo>
                    <a:pt x="1492837" y="227591"/>
                  </a:lnTo>
                  <a:lnTo>
                    <a:pt x="1529746" y="262471"/>
                  </a:lnTo>
                  <a:lnTo>
                    <a:pt x="1564622" y="299380"/>
                  </a:lnTo>
                  <a:lnTo>
                    <a:pt x="1597198" y="338012"/>
                  </a:lnTo>
                  <a:lnTo>
                    <a:pt x="1627429" y="378258"/>
                  </a:lnTo>
                  <a:lnTo>
                    <a:pt x="1655268" y="420008"/>
                  </a:lnTo>
                  <a:lnTo>
                    <a:pt x="1680672" y="463151"/>
                  </a:lnTo>
                  <a:lnTo>
                    <a:pt x="1703594" y="507580"/>
                  </a:lnTo>
                  <a:lnTo>
                    <a:pt x="1723990" y="553183"/>
                  </a:lnTo>
                  <a:lnTo>
                    <a:pt x="1741813" y="599852"/>
                  </a:lnTo>
                  <a:lnTo>
                    <a:pt x="1757019" y="647477"/>
                  </a:lnTo>
                  <a:lnTo>
                    <a:pt x="1769562" y="695947"/>
                  </a:lnTo>
                  <a:lnTo>
                    <a:pt x="1779396" y="745154"/>
                  </a:lnTo>
                  <a:lnTo>
                    <a:pt x="1786477" y="794987"/>
                  </a:lnTo>
                  <a:lnTo>
                    <a:pt x="1790759" y="845337"/>
                  </a:lnTo>
                  <a:lnTo>
                    <a:pt x="1792196" y="896095"/>
                  </a:lnTo>
                  <a:lnTo>
                    <a:pt x="1790954" y="943686"/>
                  </a:lnTo>
                  <a:lnTo>
                    <a:pt x="1787269" y="990629"/>
                  </a:lnTo>
                  <a:lnTo>
                    <a:pt x="1781203" y="1036864"/>
                  </a:lnTo>
                  <a:lnTo>
                    <a:pt x="1772817" y="1082328"/>
                  </a:lnTo>
                  <a:lnTo>
                    <a:pt x="1762175" y="1126960"/>
                  </a:lnTo>
                  <a:lnTo>
                    <a:pt x="1749337" y="1170696"/>
                  </a:lnTo>
                  <a:lnTo>
                    <a:pt x="1734367" y="1213476"/>
                  </a:lnTo>
                  <a:lnTo>
                    <a:pt x="1717324" y="1255238"/>
                  </a:lnTo>
                  <a:lnTo>
                    <a:pt x="1698273" y="1295919"/>
                  </a:lnTo>
                  <a:lnTo>
                    <a:pt x="1677273" y="1335457"/>
                  </a:lnTo>
                  <a:lnTo>
                    <a:pt x="1654389" y="1373791"/>
                  </a:lnTo>
                  <a:lnTo>
                    <a:pt x="1629680" y="1410859"/>
                  </a:lnTo>
                  <a:lnTo>
                    <a:pt x="1603210" y="1446599"/>
                  </a:lnTo>
                  <a:lnTo>
                    <a:pt x="1575040" y="1480949"/>
                  </a:lnTo>
                  <a:lnTo>
                    <a:pt x="1545233" y="1513846"/>
                  </a:lnTo>
                  <a:lnTo>
                    <a:pt x="1513849" y="1545230"/>
                  </a:lnTo>
                  <a:lnTo>
                    <a:pt x="1480951" y="1575038"/>
                  </a:lnTo>
                  <a:lnTo>
                    <a:pt x="1446602" y="1603208"/>
                  </a:lnTo>
                  <a:lnTo>
                    <a:pt x="1410862" y="1629678"/>
                  </a:lnTo>
                  <a:lnTo>
                    <a:pt x="1373794" y="1654386"/>
                  </a:lnTo>
                  <a:lnTo>
                    <a:pt x="1335460" y="1677271"/>
                  </a:lnTo>
                  <a:lnTo>
                    <a:pt x="1295921" y="1698270"/>
                  </a:lnTo>
                  <a:lnTo>
                    <a:pt x="1255240" y="1717322"/>
                  </a:lnTo>
                  <a:lnTo>
                    <a:pt x="1213479" y="1734364"/>
                  </a:lnTo>
                  <a:lnTo>
                    <a:pt x="1170699" y="1749335"/>
                  </a:lnTo>
                  <a:lnTo>
                    <a:pt x="1126962" y="1762173"/>
                  </a:lnTo>
                  <a:lnTo>
                    <a:pt x="1082331" y="1772815"/>
                  </a:lnTo>
                  <a:lnTo>
                    <a:pt x="1036867" y="1781200"/>
                  </a:lnTo>
                  <a:lnTo>
                    <a:pt x="990632" y="1787266"/>
                  </a:lnTo>
                  <a:lnTo>
                    <a:pt x="943688" y="1790951"/>
                  </a:lnTo>
                  <a:lnTo>
                    <a:pt x="896098" y="1792193"/>
                  </a:lnTo>
                  <a:lnTo>
                    <a:pt x="848507" y="1790951"/>
                  </a:lnTo>
                  <a:lnTo>
                    <a:pt x="801563" y="1787266"/>
                  </a:lnTo>
                  <a:lnTo>
                    <a:pt x="755329" y="1781200"/>
                  </a:lnTo>
                  <a:lnTo>
                    <a:pt x="709865" y="1772815"/>
                  </a:lnTo>
                  <a:lnTo>
                    <a:pt x="665233" y="1762173"/>
                  </a:lnTo>
                  <a:lnTo>
                    <a:pt x="621497" y="1749335"/>
                  </a:lnTo>
                  <a:lnTo>
                    <a:pt x="578717" y="1734364"/>
                  </a:lnTo>
                  <a:lnTo>
                    <a:pt x="536955" y="1717322"/>
                  </a:lnTo>
                  <a:lnTo>
                    <a:pt x="496274" y="1698270"/>
                  </a:lnTo>
                  <a:lnTo>
                    <a:pt x="456736" y="1677271"/>
                  </a:lnTo>
                  <a:lnTo>
                    <a:pt x="418402" y="1654386"/>
                  </a:lnTo>
                  <a:lnTo>
                    <a:pt x="381334" y="1629678"/>
                  </a:lnTo>
                  <a:lnTo>
                    <a:pt x="345594" y="1603208"/>
                  </a:lnTo>
                  <a:lnTo>
                    <a:pt x="311244" y="1575038"/>
                  </a:lnTo>
                  <a:lnTo>
                    <a:pt x="278346" y="1545230"/>
                  </a:lnTo>
                  <a:lnTo>
                    <a:pt x="246963" y="1513846"/>
                  </a:lnTo>
                  <a:lnTo>
                    <a:pt x="217155" y="1480949"/>
                  </a:lnTo>
                  <a:lnTo>
                    <a:pt x="188985" y="1446599"/>
                  </a:lnTo>
                  <a:lnTo>
                    <a:pt x="162515" y="1410859"/>
                  </a:lnTo>
                  <a:lnTo>
                    <a:pt x="137807" y="1373791"/>
                  </a:lnTo>
                  <a:lnTo>
                    <a:pt x="114922" y="1335457"/>
                  </a:lnTo>
                  <a:lnTo>
                    <a:pt x="93923" y="1295919"/>
                  </a:lnTo>
                  <a:lnTo>
                    <a:pt x="74871" y="1255238"/>
                  </a:lnTo>
                  <a:lnTo>
                    <a:pt x="57829" y="1213476"/>
                  </a:lnTo>
                  <a:lnTo>
                    <a:pt x="42858" y="1170696"/>
                  </a:lnTo>
                  <a:lnTo>
                    <a:pt x="30020" y="1126960"/>
                  </a:lnTo>
                  <a:lnTo>
                    <a:pt x="19378" y="1082328"/>
                  </a:lnTo>
                  <a:lnTo>
                    <a:pt x="10993" y="1036864"/>
                  </a:lnTo>
                  <a:lnTo>
                    <a:pt x="4927" y="990629"/>
                  </a:lnTo>
                  <a:lnTo>
                    <a:pt x="1242" y="943686"/>
                  </a:lnTo>
                  <a:lnTo>
                    <a:pt x="0" y="896095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671986" y="1520041"/>
            <a:ext cx="458153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6736" y="457026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20" dirty="0"/>
              <a:t>LLM-powered</a:t>
            </a:r>
            <a:r>
              <a:rPr spc="-133" dirty="0"/>
              <a:t> </a:t>
            </a:r>
            <a:r>
              <a:rPr spc="-5" dirty="0"/>
              <a:t>applications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5476008" y="1803978"/>
            <a:ext cx="2755265" cy="1209675"/>
            <a:chOff x="10952015" y="3607955"/>
            <a:chExt cx="5510530" cy="2419350"/>
          </a:xfrm>
        </p:grpSpPr>
        <p:sp>
          <p:nvSpPr>
            <p:cNvPr id="8" name="object 8"/>
            <p:cNvSpPr/>
            <p:nvPr/>
          </p:nvSpPr>
          <p:spPr>
            <a:xfrm>
              <a:off x="10956777" y="3612717"/>
              <a:ext cx="5501005" cy="2409825"/>
            </a:xfrm>
            <a:custGeom>
              <a:avLst/>
              <a:gdLst/>
              <a:ahLst/>
              <a:cxnLst/>
              <a:rect l="l" t="t" r="r" b="b"/>
              <a:pathLst>
                <a:path w="5501005" h="2409825">
                  <a:moveTo>
                    <a:pt x="5500788" y="2409595"/>
                  </a:moveTo>
                  <a:lnTo>
                    <a:pt x="0" y="2409595"/>
                  </a:lnTo>
                  <a:lnTo>
                    <a:pt x="0" y="0"/>
                  </a:lnTo>
                  <a:lnTo>
                    <a:pt x="5500788" y="0"/>
                  </a:lnTo>
                  <a:lnTo>
                    <a:pt x="5500788" y="2409595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10956777" y="3612717"/>
              <a:ext cx="5501005" cy="2409825"/>
            </a:xfrm>
            <a:custGeom>
              <a:avLst/>
              <a:gdLst/>
              <a:ahLst/>
              <a:cxnLst/>
              <a:rect l="l" t="t" r="r" b="b"/>
              <a:pathLst>
                <a:path w="5501005" h="2409825">
                  <a:moveTo>
                    <a:pt x="0" y="0"/>
                  </a:moveTo>
                  <a:lnTo>
                    <a:pt x="5500788" y="0"/>
                  </a:lnTo>
                  <a:lnTo>
                    <a:pt x="5500788" y="2409595"/>
                  </a:lnTo>
                  <a:lnTo>
                    <a:pt x="0" y="24095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114447" y="1943877"/>
            <a:ext cx="148463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200" dirty="0">
                <a:latin typeface="Lato"/>
                <a:cs typeface="Lato"/>
              </a:rPr>
              <a:t>External</a:t>
            </a:r>
            <a:r>
              <a:rPr sz="1200" spc="-23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Data</a:t>
            </a:r>
            <a:r>
              <a:rPr sz="1200" spc="-23" dirty="0">
                <a:latin typeface="Lato"/>
                <a:cs typeface="Lato"/>
              </a:rPr>
              <a:t> </a:t>
            </a:r>
            <a:r>
              <a:rPr sz="1200" spc="-5" dirty="0">
                <a:latin typeface="Lato"/>
                <a:cs typeface="Lato"/>
              </a:rPr>
              <a:t>Sources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800413" y="2213999"/>
            <a:ext cx="2091055" cy="486093"/>
            <a:chOff x="11600826" y="4427998"/>
            <a:chExt cx="4182110" cy="97218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0826" y="4427998"/>
              <a:ext cx="973970" cy="97214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67998" y="4509465"/>
              <a:ext cx="810728" cy="8091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71945" y="4509465"/>
              <a:ext cx="810723" cy="80919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655844" y="2696525"/>
            <a:ext cx="77470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200" spc="-5" dirty="0">
                <a:latin typeface="Lato"/>
                <a:cs typeface="Lato"/>
              </a:rPr>
              <a:t>Documents</a:t>
            </a:r>
            <a:endParaRPr sz="12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84273" y="2696525"/>
            <a:ext cx="1269683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  <a:tabLst>
                <a:tab pos="945198" algn="l"/>
              </a:tabLst>
            </a:pPr>
            <a:r>
              <a:rPr sz="1200" spc="-5" dirty="0">
                <a:latin typeface="Lato"/>
                <a:cs typeface="Lato"/>
              </a:rPr>
              <a:t>Database</a:t>
            </a:r>
            <a:r>
              <a:rPr sz="1200" dirty="0">
                <a:latin typeface="Lato"/>
                <a:cs typeface="Lato"/>
              </a:rPr>
              <a:t>	</a:t>
            </a:r>
            <a:r>
              <a:rPr sz="1200" spc="-13" dirty="0">
                <a:latin typeface="Lato"/>
                <a:cs typeface="Lato"/>
              </a:rPr>
              <a:t>Web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002840" y="1713397"/>
            <a:ext cx="3331845" cy="1385888"/>
            <a:chOff x="10005679" y="3426793"/>
            <a:chExt cx="6663690" cy="2771775"/>
          </a:xfrm>
        </p:grpSpPr>
        <p:sp>
          <p:nvSpPr>
            <p:cNvPr id="18" name="object 18"/>
            <p:cNvSpPr/>
            <p:nvPr/>
          </p:nvSpPr>
          <p:spPr>
            <a:xfrm>
              <a:off x="10229804" y="5670738"/>
              <a:ext cx="558165" cy="9525"/>
            </a:xfrm>
            <a:custGeom>
              <a:avLst/>
              <a:gdLst/>
              <a:ahLst/>
              <a:cxnLst/>
              <a:rect l="l" t="t" r="r" b="b"/>
              <a:pathLst>
                <a:path w="558165" h="9525">
                  <a:moveTo>
                    <a:pt x="558023" y="8924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37879" y="5588763"/>
              <a:ext cx="211974" cy="16394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024729" y="5485489"/>
              <a:ext cx="558165" cy="9525"/>
            </a:xfrm>
            <a:custGeom>
              <a:avLst/>
              <a:gdLst/>
              <a:ahLst/>
              <a:cxnLst/>
              <a:rect l="l" t="t" r="r" b="b"/>
              <a:pathLst>
                <a:path w="558165" h="9525">
                  <a:moveTo>
                    <a:pt x="558023" y="894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62703" y="5412464"/>
              <a:ext cx="211999" cy="16392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0764778" y="3445843"/>
              <a:ext cx="5885815" cy="2733675"/>
            </a:xfrm>
            <a:custGeom>
              <a:avLst/>
              <a:gdLst/>
              <a:ahLst/>
              <a:cxnLst/>
              <a:rect l="l" t="t" r="r" b="b"/>
              <a:pathLst>
                <a:path w="5885815" h="2733675">
                  <a:moveTo>
                    <a:pt x="0" y="0"/>
                  </a:moveTo>
                  <a:lnTo>
                    <a:pt x="5885388" y="0"/>
                  </a:lnTo>
                  <a:lnTo>
                    <a:pt x="5885388" y="2733594"/>
                  </a:lnTo>
                  <a:lnTo>
                    <a:pt x="0" y="273359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478389" y="3185619"/>
            <a:ext cx="1336040" cy="728405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spcBef>
                <a:spcPts val="28"/>
              </a:spcBef>
            </a:pPr>
            <a:endParaRPr sz="1200">
              <a:latin typeface="Times New Roman"/>
              <a:cs typeface="Times New Roman"/>
            </a:endParaRPr>
          </a:p>
          <a:p>
            <a:pPr marL="252730" marR="248920" indent="132398">
              <a:lnSpc>
                <a:spcPts val="1425"/>
              </a:lnSpc>
            </a:pPr>
            <a:r>
              <a:rPr sz="1200" spc="-5" dirty="0">
                <a:latin typeface="Lato"/>
                <a:cs typeface="Lato"/>
              </a:rPr>
              <a:t>External Applications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002840" y="3315831"/>
            <a:ext cx="400685" cy="170180"/>
            <a:chOff x="10005679" y="6631661"/>
            <a:chExt cx="801370" cy="340360"/>
          </a:xfrm>
        </p:grpSpPr>
        <p:sp>
          <p:nvSpPr>
            <p:cNvPr id="25" name="object 25"/>
            <p:cNvSpPr/>
            <p:nvPr/>
          </p:nvSpPr>
          <p:spPr>
            <a:xfrm>
              <a:off x="10229804" y="6889936"/>
              <a:ext cx="558165" cy="9525"/>
            </a:xfrm>
            <a:custGeom>
              <a:avLst/>
              <a:gdLst/>
              <a:ahLst/>
              <a:cxnLst/>
              <a:rect l="l" t="t" r="r" b="b"/>
              <a:pathLst>
                <a:path w="558165" h="9525">
                  <a:moveTo>
                    <a:pt x="558023" y="894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37879" y="6807961"/>
              <a:ext cx="211974" cy="16394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024729" y="6704686"/>
              <a:ext cx="558165" cy="9525"/>
            </a:xfrm>
            <a:custGeom>
              <a:avLst/>
              <a:gdLst/>
              <a:ahLst/>
              <a:cxnLst/>
              <a:rect l="l" t="t" r="r" b="b"/>
              <a:pathLst>
                <a:path w="558165" h="9525">
                  <a:moveTo>
                    <a:pt x="558023" y="894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62703" y="6631661"/>
              <a:ext cx="211999" cy="163924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915198" y="2372045"/>
            <a:ext cx="1412875" cy="514243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2550" rIns="0" bIns="0" rtlCol="0">
            <a:spAutoFit/>
          </a:bodyPr>
          <a:lstStyle/>
          <a:p>
            <a:pPr marL="271463" marR="267653" indent="247015">
              <a:lnSpc>
                <a:spcPct val="100400"/>
              </a:lnSpc>
              <a:spcBef>
                <a:spcPts val="650"/>
              </a:spcBef>
            </a:pPr>
            <a:r>
              <a:rPr spc="-10" dirty="0"/>
              <a:t>User </a:t>
            </a:r>
            <a:r>
              <a:rPr spc="-5" dirty="0"/>
              <a:t>Application</a:t>
            </a:r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979398" y="3048938"/>
            <a:ext cx="1239520" cy="328613"/>
            <a:chOff x="1958796" y="6097875"/>
            <a:chExt cx="2479040" cy="657225"/>
          </a:xfrm>
        </p:grpSpPr>
        <p:sp>
          <p:nvSpPr>
            <p:cNvPr id="31" name="object 31"/>
            <p:cNvSpPr/>
            <p:nvPr/>
          </p:nvSpPr>
          <p:spPr>
            <a:xfrm>
              <a:off x="1963558" y="6102637"/>
              <a:ext cx="2469515" cy="647700"/>
            </a:xfrm>
            <a:custGeom>
              <a:avLst/>
              <a:gdLst/>
              <a:ahLst/>
              <a:cxnLst/>
              <a:rect l="l" t="t" r="r" b="b"/>
              <a:pathLst>
                <a:path w="2469515" h="647700">
                  <a:moveTo>
                    <a:pt x="2469007" y="647098"/>
                  </a:moveTo>
                  <a:lnTo>
                    <a:pt x="0" y="647098"/>
                  </a:lnTo>
                  <a:lnTo>
                    <a:pt x="0" y="0"/>
                  </a:lnTo>
                  <a:lnTo>
                    <a:pt x="2469007" y="0"/>
                  </a:lnTo>
                  <a:lnTo>
                    <a:pt x="2469007" y="6470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963558" y="6102637"/>
              <a:ext cx="2469515" cy="647700"/>
            </a:xfrm>
            <a:custGeom>
              <a:avLst/>
              <a:gdLst/>
              <a:ahLst/>
              <a:cxnLst/>
              <a:rect l="l" t="t" r="r" b="b"/>
              <a:pathLst>
                <a:path w="2469515" h="647700">
                  <a:moveTo>
                    <a:pt x="0" y="0"/>
                  </a:moveTo>
                  <a:lnTo>
                    <a:pt x="2469007" y="0"/>
                  </a:lnTo>
                  <a:lnTo>
                    <a:pt x="2469007" y="647098"/>
                  </a:lnTo>
                  <a:lnTo>
                    <a:pt x="0" y="6470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2122843" y="6296762"/>
              <a:ext cx="2190115" cy="78105"/>
            </a:xfrm>
            <a:custGeom>
              <a:avLst/>
              <a:gdLst/>
              <a:ahLst/>
              <a:cxnLst/>
              <a:rect l="l" t="t" r="r" b="b"/>
              <a:pathLst>
                <a:path w="2190115" h="78104">
                  <a:moveTo>
                    <a:pt x="2183898" y="77699"/>
                  </a:moveTo>
                  <a:lnTo>
                    <a:pt x="5797" y="77699"/>
                  </a:lnTo>
                  <a:lnTo>
                    <a:pt x="0" y="71899"/>
                  </a:lnTo>
                  <a:lnTo>
                    <a:pt x="0" y="12949"/>
                  </a:lnTo>
                  <a:lnTo>
                    <a:pt x="0" y="5799"/>
                  </a:lnTo>
                  <a:lnTo>
                    <a:pt x="5797" y="0"/>
                  </a:lnTo>
                  <a:lnTo>
                    <a:pt x="2180173" y="0"/>
                  </a:lnTo>
                  <a:lnTo>
                    <a:pt x="2183473" y="1374"/>
                  </a:lnTo>
                  <a:lnTo>
                    <a:pt x="2188323" y="6224"/>
                  </a:lnTo>
                  <a:lnTo>
                    <a:pt x="2189698" y="9524"/>
                  </a:lnTo>
                  <a:lnTo>
                    <a:pt x="2189698" y="71899"/>
                  </a:lnTo>
                  <a:lnTo>
                    <a:pt x="2183898" y="776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2122843" y="6296762"/>
              <a:ext cx="2190115" cy="78105"/>
            </a:xfrm>
            <a:custGeom>
              <a:avLst/>
              <a:gdLst/>
              <a:ahLst/>
              <a:cxnLst/>
              <a:rect l="l" t="t" r="r" b="b"/>
              <a:pathLst>
                <a:path w="2190115" h="78104">
                  <a:moveTo>
                    <a:pt x="0" y="12949"/>
                  </a:moveTo>
                  <a:lnTo>
                    <a:pt x="0" y="5799"/>
                  </a:lnTo>
                  <a:lnTo>
                    <a:pt x="5797" y="0"/>
                  </a:lnTo>
                  <a:lnTo>
                    <a:pt x="12949" y="0"/>
                  </a:lnTo>
                  <a:lnTo>
                    <a:pt x="2176748" y="0"/>
                  </a:lnTo>
                  <a:lnTo>
                    <a:pt x="2180173" y="0"/>
                  </a:lnTo>
                  <a:lnTo>
                    <a:pt x="2183473" y="1374"/>
                  </a:lnTo>
                  <a:lnTo>
                    <a:pt x="2185898" y="3799"/>
                  </a:lnTo>
                  <a:lnTo>
                    <a:pt x="2188323" y="6224"/>
                  </a:lnTo>
                  <a:lnTo>
                    <a:pt x="2189698" y="9524"/>
                  </a:lnTo>
                  <a:lnTo>
                    <a:pt x="2189698" y="12949"/>
                  </a:lnTo>
                  <a:lnTo>
                    <a:pt x="2189698" y="64749"/>
                  </a:lnTo>
                  <a:lnTo>
                    <a:pt x="2189698" y="71899"/>
                  </a:lnTo>
                  <a:lnTo>
                    <a:pt x="2183898" y="77699"/>
                  </a:lnTo>
                  <a:lnTo>
                    <a:pt x="2176748" y="77699"/>
                  </a:lnTo>
                  <a:lnTo>
                    <a:pt x="12949" y="77699"/>
                  </a:lnTo>
                  <a:lnTo>
                    <a:pt x="5797" y="77699"/>
                  </a:lnTo>
                  <a:lnTo>
                    <a:pt x="0" y="71899"/>
                  </a:lnTo>
                  <a:lnTo>
                    <a:pt x="0" y="64749"/>
                  </a:lnTo>
                  <a:lnTo>
                    <a:pt x="0" y="129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2122843" y="6458536"/>
              <a:ext cx="1234440" cy="78105"/>
            </a:xfrm>
            <a:custGeom>
              <a:avLst/>
              <a:gdLst/>
              <a:ahLst/>
              <a:cxnLst/>
              <a:rect l="l" t="t" r="r" b="b"/>
              <a:pathLst>
                <a:path w="1234439" h="78104">
                  <a:moveTo>
                    <a:pt x="1228575" y="77699"/>
                  </a:moveTo>
                  <a:lnTo>
                    <a:pt x="5797" y="77699"/>
                  </a:lnTo>
                  <a:lnTo>
                    <a:pt x="0" y="71899"/>
                  </a:lnTo>
                  <a:lnTo>
                    <a:pt x="0" y="12949"/>
                  </a:lnTo>
                  <a:lnTo>
                    <a:pt x="0" y="5799"/>
                  </a:lnTo>
                  <a:lnTo>
                    <a:pt x="5797" y="0"/>
                  </a:lnTo>
                  <a:lnTo>
                    <a:pt x="1224850" y="0"/>
                  </a:lnTo>
                  <a:lnTo>
                    <a:pt x="1228150" y="1374"/>
                  </a:lnTo>
                  <a:lnTo>
                    <a:pt x="1230575" y="3799"/>
                  </a:lnTo>
                  <a:lnTo>
                    <a:pt x="1233025" y="6224"/>
                  </a:lnTo>
                  <a:lnTo>
                    <a:pt x="1234375" y="9524"/>
                  </a:lnTo>
                  <a:lnTo>
                    <a:pt x="1234375" y="71899"/>
                  </a:lnTo>
                  <a:lnTo>
                    <a:pt x="1228575" y="776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2122843" y="6458536"/>
              <a:ext cx="1234440" cy="78105"/>
            </a:xfrm>
            <a:custGeom>
              <a:avLst/>
              <a:gdLst/>
              <a:ahLst/>
              <a:cxnLst/>
              <a:rect l="l" t="t" r="r" b="b"/>
              <a:pathLst>
                <a:path w="1234439" h="78104">
                  <a:moveTo>
                    <a:pt x="0" y="12949"/>
                  </a:moveTo>
                  <a:lnTo>
                    <a:pt x="0" y="5799"/>
                  </a:lnTo>
                  <a:lnTo>
                    <a:pt x="5797" y="0"/>
                  </a:lnTo>
                  <a:lnTo>
                    <a:pt x="12949" y="0"/>
                  </a:lnTo>
                  <a:lnTo>
                    <a:pt x="1221425" y="0"/>
                  </a:lnTo>
                  <a:lnTo>
                    <a:pt x="1224850" y="0"/>
                  </a:lnTo>
                  <a:lnTo>
                    <a:pt x="1228150" y="1374"/>
                  </a:lnTo>
                  <a:lnTo>
                    <a:pt x="1230575" y="3799"/>
                  </a:lnTo>
                  <a:lnTo>
                    <a:pt x="1233025" y="6224"/>
                  </a:lnTo>
                  <a:lnTo>
                    <a:pt x="1234375" y="9524"/>
                  </a:lnTo>
                  <a:lnTo>
                    <a:pt x="1234375" y="12949"/>
                  </a:lnTo>
                  <a:lnTo>
                    <a:pt x="1234375" y="64749"/>
                  </a:lnTo>
                  <a:lnTo>
                    <a:pt x="1234375" y="71899"/>
                  </a:lnTo>
                  <a:lnTo>
                    <a:pt x="1228575" y="77699"/>
                  </a:lnTo>
                  <a:lnTo>
                    <a:pt x="1221425" y="77699"/>
                  </a:lnTo>
                  <a:lnTo>
                    <a:pt x="12949" y="77699"/>
                  </a:lnTo>
                  <a:lnTo>
                    <a:pt x="5797" y="77699"/>
                  </a:lnTo>
                  <a:lnTo>
                    <a:pt x="0" y="71899"/>
                  </a:lnTo>
                  <a:lnTo>
                    <a:pt x="0" y="64749"/>
                  </a:lnTo>
                  <a:lnTo>
                    <a:pt x="0" y="129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979404" y="3506137"/>
            <a:ext cx="1239520" cy="447993"/>
            <a:chOff x="1958808" y="7012273"/>
            <a:chExt cx="2479040" cy="895985"/>
          </a:xfrm>
        </p:grpSpPr>
        <p:sp>
          <p:nvSpPr>
            <p:cNvPr id="38" name="object 38"/>
            <p:cNvSpPr/>
            <p:nvPr/>
          </p:nvSpPr>
          <p:spPr>
            <a:xfrm>
              <a:off x="1963571" y="7017036"/>
              <a:ext cx="2469515" cy="886460"/>
            </a:xfrm>
            <a:custGeom>
              <a:avLst/>
              <a:gdLst/>
              <a:ahLst/>
              <a:cxnLst/>
              <a:rect l="l" t="t" r="r" b="b"/>
              <a:pathLst>
                <a:path w="2469515" h="886459">
                  <a:moveTo>
                    <a:pt x="2469020" y="886298"/>
                  </a:moveTo>
                  <a:lnTo>
                    <a:pt x="0" y="886298"/>
                  </a:lnTo>
                  <a:lnTo>
                    <a:pt x="0" y="0"/>
                  </a:lnTo>
                  <a:lnTo>
                    <a:pt x="2469020" y="0"/>
                  </a:lnTo>
                  <a:lnTo>
                    <a:pt x="2469020" y="886298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1963571" y="7017036"/>
              <a:ext cx="2469515" cy="886460"/>
            </a:xfrm>
            <a:custGeom>
              <a:avLst/>
              <a:gdLst/>
              <a:ahLst/>
              <a:cxnLst/>
              <a:rect l="l" t="t" r="r" b="b"/>
              <a:pathLst>
                <a:path w="2469515" h="886459">
                  <a:moveTo>
                    <a:pt x="0" y="0"/>
                  </a:moveTo>
                  <a:lnTo>
                    <a:pt x="2469020" y="0"/>
                  </a:lnTo>
                  <a:lnTo>
                    <a:pt x="2469020" y="886298"/>
                  </a:lnTo>
                  <a:lnTo>
                    <a:pt x="0" y="8862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2843" y="7515960"/>
              <a:ext cx="2190115" cy="78105"/>
            </a:xfrm>
            <a:custGeom>
              <a:avLst/>
              <a:gdLst/>
              <a:ahLst/>
              <a:cxnLst/>
              <a:rect l="l" t="t" r="r" b="b"/>
              <a:pathLst>
                <a:path w="2190115" h="78104">
                  <a:moveTo>
                    <a:pt x="2183898" y="77699"/>
                  </a:moveTo>
                  <a:lnTo>
                    <a:pt x="5797" y="77699"/>
                  </a:lnTo>
                  <a:lnTo>
                    <a:pt x="0" y="71899"/>
                  </a:lnTo>
                  <a:lnTo>
                    <a:pt x="0" y="12949"/>
                  </a:lnTo>
                  <a:lnTo>
                    <a:pt x="0" y="5799"/>
                  </a:lnTo>
                  <a:lnTo>
                    <a:pt x="5797" y="0"/>
                  </a:lnTo>
                  <a:lnTo>
                    <a:pt x="2180173" y="0"/>
                  </a:lnTo>
                  <a:lnTo>
                    <a:pt x="2183473" y="1374"/>
                  </a:lnTo>
                  <a:lnTo>
                    <a:pt x="2188323" y="6224"/>
                  </a:lnTo>
                  <a:lnTo>
                    <a:pt x="2189698" y="9524"/>
                  </a:lnTo>
                  <a:lnTo>
                    <a:pt x="2189698" y="71899"/>
                  </a:lnTo>
                  <a:lnTo>
                    <a:pt x="2183898" y="776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2122843" y="7515960"/>
              <a:ext cx="2190115" cy="78105"/>
            </a:xfrm>
            <a:custGeom>
              <a:avLst/>
              <a:gdLst/>
              <a:ahLst/>
              <a:cxnLst/>
              <a:rect l="l" t="t" r="r" b="b"/>
              <a:pathLst>
                <a:path w="2190115" h="78104">
                  <a:moveTo>
                    <a:pt x="0" y="12949"/>
                  </a:moveTo>
                  <a:lnTo>
                    <a:pt x="0" y="5799"/>
                  </a:lnTo>
                  <a:lnTo>
                    <a:pt x="5797" y="0"/>
                  </a:lnTo>
                  <a:lnTo>
                    <a:pt x="12949" y="0"/>
                  </a:lnTo>
                  <a:lnTo>
                    <a:pt x="2176748" y="0"/>
                  </a:lnTo>
                  <a:lnTo>
                    <a:pt x="2180173" y="0"/>
                  </a:lnTo>
                  <a:lnTo>
                    <a:pt x="2183473" y="1374"/>
                  </a:lnTo>
                  <a:lnTo>
                    <a:pt x="2185898" y="3799"/>
                  </a:lnTo>
                  <a:lnTo>
                    <a:pt x="2188323" y="6224"/>
                  </a:lnTo>
                  <a:lnTo>
                    <a:pt x="2189698" y="9524"/>
                  </a:lnTo>
                  <a:lnTo>
                    <a:pt x="2189698" y="12949"/>
                  </a:lnTo>
                  <a:lnTo>
                    <a:pt x="2189698" y="64749"/>
                  </a:lnTo>
                  <a:lnTo>
                    <a:pt x="2189698" y="71899"/>
                  </a:lnTo>
                  <a:lnTo>
                    <a:pt x="2183898" y="77699"/>
                  </a:lnTo>
                  <a:lnTo>
                    <a:pt x="2176748" y="77699"/>
                  </a:lnTo>
                  <a:lnTo>
                    <a:pt x="12949" y="77699"/>
                  </a:lnTo>
                  <a:lnTo>
                    <a:pt x="5797" y="77699"/>
                  </a:lnTo>
                  <a:lnTo>
                    <a:pt x="0" y="71899"/>
                  </a:lnTo>
                  <a:lnTo>
                    <a:pt x="0" y="64749"/>
                  </a:lnTo>
                  <a:lnTo>
                    <a:pt x="0" y="129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2122848" y="7677734"/>
              <a:ext cx="1648460" cy="78105"/>
            </a:xfrm>
            <a:custGeom>
              <a:avLst/>
              <a:gdLst/>
              <a:ahLst/>
              <a:cxnLst/>
              <a:rect l="l" t="t" r="r" b="b"/>
              <a:pathLst>
                <a:path w="1648460" h="78104">
                  <a:moveTo>
                    <a:pt x="1642219" y="77699"/>
                  </a:moveTo>
                  <a:lnTo>
                    <a:pt x="5797" y="77699"/>
                  </a:lnTo>
                  <a:lnTo>
                    <a:pt x="0" y="71899"/>
                  </a:lnTo>
                  <a:lnTo>
                    <a:pt x="0" y="12949"/>
                  </a:lnTo>
                  <a:lnTo>
                    <a:pt x="0" y="5799"/>
                  </a:lnTo>
                  <a:lnTo>
                    <a:pt x="5797" y="0"/>
                  </a:lnTo>
                  <a:lnTo>
                    <a:pt x="1638494" y="0"/>
                  </a:lnTo>
                  <a:lnTo>
                    <a:pt x="1641794" y="1349"/>
                  </a:lnTo>
                  <a:lnTo>
                    <a:pt x="1644219" y="3799"/>
                  </a:lnTo>
                  <a:lnTo>
                    <a:pt x="1646644" y="6224"/>
                  </a:lnTo>
                  <a:lnTo>
                    <a:pt x="1648019" y="9499"/>
                  </a:lnTo>
                  <a:lnTo>
                    <a:pt x="1648019" y="71899"/>
                  </a:lnTo>
                  <a:lnTo>
                    <a:pt x="1642219" y="776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2122848" y="7677734"/>
              <a:ext cx="1648460" cy="78105"/>
            </a:xfrm>
            <a:custGeom>
              <a:avLst/>
              <a:gdLst/>
              <a:ahLst/>
              <a:cxnLst/>
              <a:rect l="l" t="t" r="r" b="b"/>
              <a:pathLst>
                <a:path w="1648460" h="78104">
                  <a:moveTo>
                    <a:pt x="0" y="12949"/>
                  </a:moveTo>
                  <a:lnTo>
                    <a:pt x="0" y="5799"/>
                  </a:lnTo>
                  <a:lnTo>
                    <a:pt x="5797" y="0"/>
                  </a:lnTo>
                  <a:lnTo>
                    <a:pt x="12949" y="0"/>
                  </a:lnTo>
                  <a:lnTo>
                    <a:pt x="1635069" y="0"/>
                  </a:lnTo>
                  <a:lnTo>
                    <a:pt x="1638494" y="0"/>
                  </a:lnTo>
                  <a:lnTo>
                    <a:pt x="1641794" y="1349"/>
                  </a:lnTo>
                  <a:lnTo>
                    <a:pt x="1644219" y="3799"/>
                  </a:lnTo>
                  <a:lnTo>
                    <a:pt x="1646644" y="6224"/>
                  </a:lnTo>
                  <a:lnTo>
                    <a:pt x="1648019" y="9499"/>
                  </a:lnTo>
                  <a:lnTo>
                    <a:pt x="1648019" y="12949"/>
                  </a:lnTo>
                  <a:lnTo>
                    <a:pt x="1648019" y="64749"/>
                  </a:lnTo>
                  <a:lnTo>
                    <a:pt x="1648019" y="71899"/>
                  </a:lnTo>
                  <a:lnTo>
                    <a:pt x="1642219" y="77699"/>
                  </a:lnTo>
                  <a:lnTo>
                    <a:pt x="1635069" y="77699"/>
                  </a:lnTo>
                  <a:lnTo>
                    <a:pt x="12949" y="77699"/>
                  </a:lnTo>
                  <a:lnTo>
                    <a:pt x="5797" y="77699"/>
                  </a:lnTo>
                  <a:lnTo>
                    <a:pt x="0" y="71899"/>
                  </a:lnTo>
                  <a:lnTo>
                    <a:pt x="0" y="64749"/>
                  </a:lnTo>
                  <a:lnTo>
                    <a:pt x="0" y="129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2122843" y="7363560"/>
              <a:ext cx="2190115" cy="78105"/>
            </a:xfrm>
            <a:custGeom>
              <a:avLst/>
              <a:gdLst/>
              <a:ahLst/>
              <a:cxnLst/>
              <a:rect l="l" t="t" r="r" b="b"/>
              <a:pathLst>
                <a:path w="2190115" h="78104">
                  <a:moveTo>
                    <a:pt x="2183898" y="77699"/>
                  </a:moveTo>
                  <a:lnTo>
                    <a:pt x="5797" y="77699"/>
                  </a:lnTo>
                  <a:lnTo>
                    <a:pt x="0" y="71899"/>
                  </a:lnTo>
                  <a:lnTo>
                    <a:pt x="0" y="12949"/>
                  </a:lnTo>
                  <a:lnTo>
                    <a:pt x="0" y="5799"/>
                  </a:lnTo>
                  <a:lnTo>
                    <a:pt x="5797" y="0"/>
                  </a:lnTo>
                  <a:lnTo>
                    <a:pt x="2180173" y="0"/>
                  </a:lnTo>
                  <a:lnTo>
                    <a:pt x="2183473" y="1374"/>
                  </a:lnTo>
                  <a:lnTo>
                    <a:pt x="2188323" y="6224"/>
                  </a:lnTo>
                  <a:lnTo>
                    <a:pt x="2189698" y="9524"/>
                  </a:lnTo>
                  <a:lnTo>
                    <a:pt x="2189698" y="71899"/>
                  </a:lnTo>
                  <a:lnTo>
                    <a:pt x="2183898" y="776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2122843" y="7363560"/>
              <a:ext cx="2190115" cy="78105"/>
            </a:xfrm>
            <a:custGeom>
              <a:avLst/>
              <a:gdLst/>
              <a:ahLst/>
              <a:cxnLst/>
              <a:rect l="l" t="t" r="r" b="b"/>
              <a:pathLst>
                <a:path w="2190115" h="78104">
                  <a:moveTo>
                    <a:pt x="0" y="12949"/>
                  </a:moveTo>
                  <a:lnTo>
                    <a:pt x="0" y="5799"/>
                  </a:lnTo>
                  <a:lnTo>
                    <a:pt x="5797" y="0"/>
                  </a:lnTo>
                  <a:lnTo>
                    <a:pt x="12949" y="0"/>
                  </a:lnTo>
                  <a:lnTo>
                    <a:pt x="2176748" y="0"/>
                  </a:lnTo>
                  <a:lnTo>
                    <a:pt x="2180173" y="0"/>
                  </a:lnTo>
                  <a:lnTo>
                    <a:pt x="2183473" y="1374"/>
                  </a:lnTo>
                  <a:lnTo>
                    <a:pt x="2185898" y="3799"/>
                  </a:lnTo>
                  <a:lnTo>
                    <a:pt x="2188323" y="6224"/>
                  </a:lnTo>
                  <a:lnTo>
                    <a:pt x="2189698" y="9524"/>
                  </a:lnTo>
                  <a:lnTo>
                    <a:pt x="2189698" y="12949"/>
                  </a:lnTo>
                  <a:lnTo>
                    <a:pt x="2189698" y="64749"/>
                  </a:lnTo>
                  <a:lnTo>
                    <a:pt x="2189698" y="71899"/>
                  </a:lnTo>
                  <a:lnTo>
                    <a:pt x="2183898" y="77699"/>
                  </a:lnTo>
                  <a:lnTo>
                    <a:pt x="2176748" y="77699"/>
                  </a:lnTo>
                  <a:lnTo>
                    <a:pt x="12949" y="77699"/>
                  </a:lnTo>
                  <a:lnTo>
                    <a:pt x="5797" y="77699"/>
                  </a:lnTo>
                  <a:lnTo>
                    <a:pt x="0" y="71899"/>
                  </a:lnTo>
                  <a:lnTo>
                    <a:pt x="0" y="64749"/>
                  </a:lnTo>
                  <a:lnTo>
                    <a:pt x="0" y="129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2122843" y="7211160"/>
              <a:ext cx="2190115" cy="78105"/>
            </a:xfrm>
            <a:custGeom>
              <a:avLst/>
              <a:gdLst/>
              <a:ahLst/>
              <a:cxnLst/>
              <a:rect l="l" t="t" r="r" b="b"/>
              <a:pathLst>
                <a:path w="2190115" h="78104">
                  <a:moveTo>
                    <a:pt x="2183898" y="77699"/>
                  </a:moveTo>
                  <a:lnTo>
                    <a:pt x="5797" y="77699"/>
                  </a:lnTo>
                  <a:lnTo>
                    <a:pt x="0" y="71899"/>
                  </a:lnTo>
                  <a:lnTo>
                    <a:pt x="0" y="12949"/>
                  </a:lnTo>
                  <a:lnTo>
                    <a:pt x="0" y="5799"/>
                  </a:lnTo>
                  <a:lnTo>
                    <a:pt x="5797" y="0"/>
                  </a:lnTo>
                  <a:lnTo>
                    <a:pt x="2180173" y="0"/>
                  </a:lnTo>
                  <a:lnTo>
                    <a:pt x="2183473" y="1374"/>
                  </a:lnTo>
                  <a:lnTo>
                    <a:pt x="2188323" y="6224"/>
                  </a:lnTo>
                  <a:lnTo>
                    <a:pt x="2189698" y="9524"/>
                  </a:lnTo>
                  <a:lnTo>
                    <a:pt x="2189698" y="71899"/>
                  </a:lnTo>
                  <a:lnTo>
                    <a:pt x="2183898" y="776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2122843" y="7211160"/>
              <a:ext cx="2190115" cy="78105"/>
            </a:xfrm>
            <a:custGeom>
              <a:avLst/>
              <a:gdLst/>
              <a:ahLst/>
              <a:cxnLst/>
              <a:rect l="l" t="t" r="r" b="b"/>
              <a:pathLst>
                <a:path w="2190115" h="78104">
                  <a:moveTo>
                    <a:pt x="0" y="12949"/>
                  </a:moveTo>
                  <a:lnTo>
                    <a:pt x="0" y="5799"/>
                  </a:lnTo>
                  <a:lnTo>
                    <a:pt x="5797" y="0"/>
                  </a:lnTo>
                  <a:lnTo>
                    <a:pt x="12949" y="0"/>
                  </a:lnTo>
                  <a:lnTo>
                    <a:pt x="2176748" y="0"/>
                  </a:lnTo>
                  <a:lnTo>
                    <a:pt x="2180173" y="0"/>
                  </a:lnTo>
                  <a:lnTo>
                    <a:pt x="2183473" y="1374"/>
                  </a:lnTo>
                  <a:lnTo>
                    <a:pt x="2185898" y="3799"/>
                  </a:lnTo>
                  <a:lnTo>
                    <a:pt x="2188323" y="6224"/>
                  </a:lnTo>
                  <a:lnTo>
                    <a:pt x="2189698" y="9524"/>
                  </a:lnTo>
                  <a:lnTo>
                    <a:pt x="2189698" y="12949"/>
                  </a:lnTo>
                  <a:lnTo>
                    <a:pt x="2189698" y="64749"/>
                  </a:lnTo>
                  <a:lnTo>
                    <a:pt x="2189698" y="71899"/>
                  </a:lnTo>
                  <a:lnTo>
                    <a:pt x="2183898" y="77699"/>
                  </a:lnTo>
                  <a:lnTo>
                    <a:pt x="2176748" y="77699"/>
                  </a:lnTo>
                  <a:lnTo>
                    <a:pt x="12949" y="77699"/>
                  </a:lnTo>
                  <a:lnTo>
                    <a:pt x="5797" y="77699"/>
                  </a:lnTo>
                  <a:lnTo>
                    <a:pt x="0" y="71899"/>
                  </a:lnTo>
                  <a:lnTo>
                    <a:pt x="0" y="64749"/>
                  </a:lnTo>
                  <a:lnTo>
                    <a:pt x="0" y="129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875044" y="2610095"/>
            <a:ext cx="2064702" cy="542136"/>
          </a:xfrm>
          <a:prstGeom prst="rect">
            <a:avLst/>
          </a:prstGeom>
          <a:solidFill>
            <a:srgbClr val="FFD866"/>
          </a:solidFill>
          <a:ln w="9524">
            <a:solidFill>
              <a:srgbClr val="595959"/>
            </a:solidFill>
          </a:ln>
        </p:spPr>
        <p:txBody>
          <a:bodyPr vert="horz" wrap="square" lIns="0" tIns="171133" rIns="0" bIns="0" rtlCol="0">
            <a:spAutoFit/>
          </a:bodyPr>
          <a:lstStyle/>
          <a:p>
            <a:pPr>
              <a:spcBef>
                <a:spcPts val="1348"/>
              </a:spcBef>
            </a:pPr>
            <a:endParaRPr sz="1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Lato"/>
                <a:cs typeface="Lato"/>
              </a:rPr>
              <a:t>Orchestration</a:t>
            </a:r>
            <a:r>
              <a:rPr sz="1200" spc="-30" dirty="0">
                <a:latin typeface="Lato"/>
                <a:cs typeface="Lato"/>
              </a:rPr>
              <a:t> </a:t>
            </a:r>
            <a:r>
              <a:rPr sz="1200" spc="-5" dirty="0">
                <a:latin typeface="Lato"/>
                <a:cs typeface="Lato"/>
              </a:rPr>
              <a:t>library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395295" y="2968332"/>
            <a:ext cx="400685" cy="170180"/>
            <a:chOff x="4790590" y="5936663"/>
            <a:chExt cx="801370" cy="340360"/>
          </a:xfrm>
        </p:grpSpPr>
        <p:sp>
          <p:nvSpPr>
            <p:cNvPr id="50" name="object 50"/>
            <p:cNvSpPr/>
            <p:nvPr/>
          </p:nvSpPr>
          <p:spPr>
            <a:xfrm>
              <a:off x="5014690" y="6194962"/>
              <a:ext cx="558165" cy="9525"/>
            </a:xfrm>
            <a:custGeom>
              <a:avLst/>
              <a:gdLst/>
              <a:ahLst/>
              <a:cxnLst/>
              <a:rect l="l" t="t" r="r" b="b"/>
              <a:pathLst>
                <a:path w="558164" h="9525">
                  <a:moveTo>
                    <a:pt x="558048" y="8924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2765" y="6112987"/>
              <a:ext cx="211999" cy="16394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809640" y="6009713"/>
              <a:ext cx="558165" cy="9525"/>
            </a:xfrm>
            <a:custGeom>
              <a:avLst/>
              <a:gdLst/>
              <a:ahLst/>
              <a:cxnLst/>
              <a:rect l="l" t="t" r="r" b="b"/>
              <a:pathLst>
                <a:path w="558164" h="9525">
                  <a:moveTo>
                    <a:pt x="558023" y="8924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7614" y="5936663"/>
              <a:ext cx="211974" cy="163949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3816767" y="2160446"/>
            <a:ext cx="170180" cy="400685"/>
            <a:chOff x="7633534" y="4320891"/>
            <a:chExt cx="340360" cy="801370"/>
          </a:xfrm>
        </p:grpSpPr>
        <p:sp>
          <p:nvSpPr>
            <p:cNvPr id="55" name="object 55"/>
            <p:cNvSpPr/>
            <p:nvPr/>
          </p:nvSpPr>
          <p:spPr>
            <a:xfrm>
              <a:off x="7706559" y="4544990"/>
              <a:ext cx="9525" cy="558165"/>
            </a:xfrm>
            <a:custGeom>
              <a:avLst/>
              <a:gdLst/>
              <a:ahLst/>
              <a:cxnLst/>
              <a:rect l="l" t="t" r="r" b="b"/>
              <a:pathLst>
                <a:path w="9525" h="558164">
                  <a:moveTo>
                    <a:pt x="0" y="558023"/>
                  </a:moveTo>
                  <a:lnTo>
                    <a:pt x="8949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33534" y="4353066"/>
              <a:ext cx="163949" cy="211974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7891809" y="4339941"/>
              <a:ext cx="9525" cy="558165"/>
            </a:xfrm>
            <a:custGeom>
              <a:avLst/>
              <a:gdLst/>
              <a:ahLst/>
              <a:cxnLst/>
              <a:rect l="l" t="t" r="r" b="b"/>
              <a:pathLst>
                <a:path w="9525" h="558164">
                  <a:moveTo>
                    <a:pt x="0" y="558023"/>
                  </a:moveTo>
                  <a:lnTo>
                    <a:pt x="8949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58" name="object 5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09834" y="4877890"/>
              <a:ext cx="163949" cy="211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602" y="329233"/>
            <a:ext cx="6767464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/>
              <a:t>Retrieval</a:t>
            </a:r>
            <a:r>
              <a:rPr spc="-90" dirty="0"/>
              <a:t> </a:t>
            </a:r>
            <a:r>
              <a:rPr spc="-20" dirty="0"/>
              <a:t>Augmented</a:t>
            </a:r>
            <a:r>
              <a:rPr spc="-90" dirty="0"/>
              <a:t> </a:t>
            </a:r>
            <a:r>
              <a:rPr dirty="0"/>
              <a:t>Generation</a:t>
            </a:r>
            <a:r>
              <a:rPr spc="-90" dirty="0"/>
              <a:t> </a:t>
            </a:r>
            <a:r>
              <a:rPr spc="23" dirty="0"/>
              <a:t>(RAG)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222429" y="1740315"/>
            <a:ext cx="1284923" cy="1284923"/>
            <a:chOff x="14444857" y="3480630"/>
            <a:chExt cx="2569845" cy="2569845"/>
          </a:xfrm>
        </p:grpSpPr>
        <p:sp>
          <p:nvSpPr>
            <p:cNvPr id="4" name="object 4"/>
            <p:cNvSpPr/>
            <p:nvPr/>
          </p:nvSpPr>
          <p:spPr>
            <a:xfrm>
              <a:off x="14449620" y="3485393"/>
              <a:ext cx="2560320" cy="2560320"/>
            </a:xfrm>
            <a:custGeom>
              <a:avLst/>
              <a:gdLst/>
              <a:ahLst/>
              <a:cxnLst/>
              <a:rect l="l" t="t" r="r" b="b"/>
              <a:pathLst>
                <a:path w="2560319" h="2560320">
                  <a:moveTo>
                    <a:pt x="1280097" y="2560194"/>
                  </a:moveTo>
                  <a:lnTo>
                    <a:pt x="1232107" y="2559311"/>
                  </a:lnTo>
                  <a:lnTo>
                    <a:pt x="1184562" y="2556683"/>
                  </a:lnTo>
                  <a:lnTo>
                    <a:pt x="1137495" y="2552341"/>
                  </a:lnTo>
                  <a:lnTo>
                    <a:pt x="1090935" y="2546315"/>
                  </a:lnTo>
                  <a:lnTo>
                    <a:pt x="1044913" y="2538636"/>
                  </a:lnTo>
                  <a:lnTo>
                    <a:pt x="999461" y="2529336"/>
                  </a:lnTo>
                  <a:lnTo>
                    <a:pt x="954610" y="2518446"/>
                  </a:lnTo>
                  <a:lnTo>
                    <a:pt x="910390" y="2505996"/>
                  </a:lnTo>
                  <a:lnTo>
                    <a:pt x="866832" y="2492017"/>
                  </a:lnTo>
                  <a:lnTo>
                    <a:pt x="823967" y="2476541"/>
                  </a:lnTo>
                  <a:lnTo>
                    <a:pt x="781827" y="2459597"/>
                  </a:lnTo>
                  <a:lnTo>
                    <a:pt x="740442" y="2441218"/>
                  </a:lnTo>
                  <a:lnTo>
                    <a:pt x="699843" y="2421434"/>
                  </a:lnTo>
                  <a:lnTo>
                    <a:pt x="660061" y="2400276"/>
                  </a:lnTo>
                  <a:lnTo>
                    <a:pt x="621128" y="2377775"/>
                  </a:lnTo>
                  <a:lnTo>
                    <a:pt x="583073" y="2353962"/>
                  </a:lnTo>
                  <a:lnTo>
                    <a:pt x="545927" y="2328867"/>
                  </a:lnTo>
                  <a:lnTo>
                    <a:pt x="509723" y="2302523"/>
                  </a:lnTo>
                  <a:lnTo>
                    <a:pt x="474491" y="2274959"/>
                  </a:lnTo>
                  <a:lnTo>
                    <a:pt x="440261" y="2246206"/>
                  </a:lnTo>
                  <a:lnTo>
                    <a:pt x="407065" y="2216297"/>
                  </a:lnTo>
                  <a:lnTo>
                    <a:pt x="374933" y="2185261"/>
                  </a:lnTo>
                  <a:lnTo>
                    <a:pt x="343897" y="2153129"/>
                  </a:lnTo>
                  <a:lnTo>
                    <a:pt x="313987" y="2119933"/>
                  </a:lnTo>
                  <a:lnTo>
                    <a:pt x="285235" y="2085703"/>
                  </a:lnTo>
                  <a:lnTo>
                    <a:pt x="257671" y="2050471"/>
                  </a:lnTo>
                  <a:lnTo>
                    <a:pt x="231327" y="2014266"/>
                  </a:lnTo>
                  <a:lnTo>
                    <a:pt x="206232" y="1977121"/>
                  </a:lnTo>
                  <a:lnTo>
                    <a:pt x="182419" y="1939066"/>
                  </a:lnTo>
                  <a:lnTo>
                    <a:pt x="159918" y="1900133"/>
                  </a:lnTo>
                  <a:lnTo>
                    <a:pt x="138760" y="1860351"/>
                  </a:lnTo>
                  <a:lnTo>
                    <a:pt x="118976" y="1819752"/>
                  </a:lnTo>
                  <a:lnTo>
                    <a:pt x="100597" y="1778367"/>
                  </a:lnTo>
                  <a:lnTo>
                    <a:pt x="83653" y="1736226"/>
                  </a:lnTo>
                  <a:lnTo>
                    <a:pt x="68177" y="1693362"/>
                  </a:lnTo>
                  <a:lnTo>
                    <a:pt x="54198" y="1649804"/>
                  </a:lnTo>
                  <a:lnTo>
                    <a:pt x="41748" y="1605584"/>
                  </a:lnTo>
                  <a:lnTo>
                    <a:pt x="30857" y="1560733"/>
                  </a:lnTo>
                  <a:lnTo>
                    <a:pt x="21558" y="1515281"/>
                  </a:lnTo>
                  <a:lnTo>
                    <a:pt x="13879" y="1469259"/>
                  </a:lnTo>
                  <a:lnTo>
                    <a:pt x="7853" y="1422699"/>
                  </a:lnTo>
                  <a:lnTo>
                    <a:pt x="3511" y="1375632"/>
                  </a:lnTo>
                  <a:lnTo>
                    <a:pt x="882" y="1328087"/>
                  </a:lnTo>
                  <a:lnTo>
                    <a:pt x="0" y="1280097"/>
                  </a:lnTo>
                  <a:lnTo>
                    <a:pt x="882" y="1232105"/>
                  </a:lnTo>
                  <a:lnTo>
                    <a:pt x="3511" y="1184559"/>
                  </a:lnTo>
                  <a:lnTo>
                    <a:pt x="7853" y="1137490"/>
                  </a:lnTo>
                  <a:lnTo>
                    <a:pt x="13879" y="1090929"/>
                  </a:lnTo>
                  <a:lnTo>
                    <a:pt x="21558" y="1044906"/>
                  </a:lnTo>
                  <a:lnTo>
                    <a:pt x="30857" y="999454"/>
                  </a:lnTo>
                  <a:lnTo>
                    <a:pt x="41748" y="954601"/>
                  </a:lnTo>
                  <a:lnTo>
                    <a:pt x="54198" y="910380"/>
                  </a:lnTo>
                  <a:lnTo>
                    <a:pt x="68177" y="866822"/>
                  </a:lnTo>
                  <a:lnTo>
                    <a:pt x="83653" y="823957"/>
                  </a:lnTo>
                  <a:lnTo>
                    <a:pt x="100597" y="781817"/>
                  </a:lnTo>
                  <a:lnTo>
                    <a:pt x="118976" y="740431"/>
                  </a:lnTo>
                  <a:lnTo>
                    <a:pt x="138760" y="699832"/>
                  </a:lnTo>
                  <a:lnTo>
                    <a:pt x="159918" y="660050"/>
                  </a:lnTo>
                  <a:lnTo>
                    <a:pt x="182419" y="621116"/>
                  </a:lnTo>
                  <a:lnTo>
                    <a:pt x="206232" y="583062"/>
                  </a:lnTo>
                  <a:lnTo>
                    <a:pt x="231327" y="545917"/>
                  </a:lnTo>
                  <a:lnTo>
                    <a:pt x="257671" y="509713"/>
                  </a:lnTo>
                  <a:lnTo>
                    <a:pt x="285235" y="474480"/>
                  </a:lnTo>
                  <a:lnTo>
                    <a:pt x="313987" y="440251"/>
                  </a:lnTo>
                  <a:lnTo>
                    <a:pt x="343897" y="407055"/>
                  </a:lnTo>
                  <a:lnTo>
                    <a:pt x="374933" y="374924"/>
                  </a:lnTo>
                  <a:lnTo>
                    <a:pt x="407065" y="343888"/>
                  </a:lnTo>
                  <a:lnTo>
                    <a:pt x="440261" y="313979"/>
                  </a:lnTo>
                  <a:lnTo>
                    <a:pt x="474491" y="285227"/>
                  </a:lnTo>
                  <a:lnTo>
                    <a:pt x="509723" y="257664"/>
                  </a:lnTo>
                  <a:lnTo>
                    <a:pt x="545927" y="231320"/>
                  </a:lnTo>
                  <a:lnTo>
                    <a:pt x="583073" y="206226"/>
                  </a:lnTo>
                  <a:lnTo>
                    <a:pt x="621128" y="182413"/>
                  </a:lnTo>
                  <a:lnTo>
                    <a:pt x="660061" y="159913"/>
                  </a:lnTo>
                  <a:lnTo>
                    <a:pt x="699843" y="138755"/>
                  </a:lnTo>
                  <a:lnTo>
                    <a:pt x="740442" y="118972"/>
                  </a:lnTo>
                  <a:lnTo>
                    <a:pt x="781827" y="100593"/>
                  </a:lnTo>
                  <a:lnTo>
                    <a:pt x="823967" y="83650"/>
                  </a:lnTo>
                  <a:lnTo>
                    <a:pt x="866832" y="68174"/>
                  </a:lnTo>
                  <a:lnTo>
                    <a:pt x="910390" y="54196"/>
                  </a:lnTo>
                  <a:lnTo>
                    <a:pt x="954610" y="41746"/>
                  </a:lnTo>
                  <a:lnTo>
                    <a:pt x="999461" y="30856"/>
                  </a:lnTo>
                  <a:lnTo>
                    <a:pt x="1044913" y="21557"/>
                  </a:lnTo>
                  <a:lnTo>
                    <a:pt x="1090935" y="13879"/>
                  </a:lnTo>
                  <a:lnTo>
                    <a:pt x="1137495" y="7853"/>
                  </a:lnTo>
                  <a:lnTo>
                    <a:pt x="1184562" y="3511"/>
                  </a:lnTo>
                  <a:lnTo>
                    <a:pt x="1232107" y="882"/>
                  </a:lnTo>
                  <a:lnTo>
                    <a:pt x="1280097" y="0"/>
                  </a:lnTo>
                  <a:lnTo>
                    <a:pt x="1330909" y="1007"/>
                  </a:lnTo>
                  <a:lnTo>
                    <a:pt x="1381458" y="4015"/>
                  </a:lnTo>
                  <a:lnTo>
                    <a:pt x="1431692" y="9002"/>
                  </a:lnTo>
                  <a:lnTo>
                    <a:pt x="1481555" y="15944"/>
                  </a:lnTo>
                  <a:lnTo>
                    <a:pt x="1530996" y="24821"/>
                  </a:lnTo>
                  <a:lnTo>
                    <a:pt x="1579959" y="35609"/>
                  </a:lnTo>
                  <a:lnTo>
                    <a:pt x="1628391" y="48287"/>
                  </a:lnTo>
                  <a:lnTo>
                    <a:pt x="1676239" y="62831"/>
                  </a:lnTo>
                  <a:lnTo>
                    <a:pt x="1723448" y="79221"/>
                  </a:lnTo>
                  <a:lnTo>
                    <a:pt x="1769965" y="97434"/>
                  </a:lnTo>
                  <a:lnTo>
                    <a:pt x="1815736" y="117447"/>
                  </a:lnTo>
                  <a:lnTo>
                    <a:pt x="1860707" y="139238"/>
                  </a:lnTo>
                  <a:lnTo>
                    <a:pt x="1904826" y="162786"/>
                  </a:lnTo>
                  <a:lnTo>
                    <a:pt x="1948037" y="188067"/>
                  </a:lnTo>
                  <a:lnTo>
                    <a:pt x="1990287" y="215060"/>
                  </a:lnTo>
                  <a:lnTo>
                    <a:pt x="2031523" y="243743"/>
                  </a:lnTo>
                  <a:lnTo>
                    <a:pt x="2071690" y="274093"/>
                  </a:lnTo>
                  <a:lnTo>
                    <a:pt x="2110735" y="306088"/>
                  </a:lnTo>
                  <a:lnTo>
                    <a:pt x="2148605" y="339705"/>
                  </a:lnTo>
                  <a:lnTo>
                    <a:pt x="2185245" y="374924"/>
                  </a:lnTo>
                  <a:lnTo>
                    <a:pt x="2220464" y="411564"/>
                  </a:lnTo>
                  <a:lnTo>
                    <a:pt x="2254082" y="449433"/>
                  </a:lnTo>
                  <a:lnTo>
                    <a:pt x="2286078" y="488479"/>
                  </a:lnTo>
                  <a:lnTo>
                    <a:pt x="2316428" y="528646"/>
                  </a:lnTo>
                  <a:lnTo>
                    <a:pt x="2345112" y="569882"/>
                  </a:lnTo>
                  <a:lnTo>
                    <a:pt x="2372107" y="612133"/>
                  </a:lnTo>
                  <a:lnTo>
                    <a:pt x="2397390" y="655344"/>
                  </a:lnTo>
                  <a:lnTo>
                    <a:pt x="2420939" y="699463"/>
                  </a:lnTo>
                  <a:lnTo>
                    <a:pt x="2442733" y="744435"/>
                  </a:lnTo>
                  <a:lnTo>
                    <a:pt x="2462748" y="790207"/>
                  </a:lnTo>
                  <a:lnTo>
                    <a:pt x="2480962" y="836725"/>
                  </a:lnTo>
                  <a:lnTo>
                    <a:pt x="2497354" y="883936"/>
                  </a:lnTo>
                  <a:lnTo>
                    <a:pt x="2511900" y="931785"/>
                  </a:lnTo>
                  <a:lnTo>
                    <a:pt x="2524579" y="980219"/>
                  </a:lnTo>
                  <a:lnTo>
                    <a:pt x="2535369" y="1029184"/>
                  </a:lnTo>
                  <a:lnTo>
                    <a:pt x="2544247" y="1078626"/>
                  </a:lnTo>
                  <a:lnTo>
                    <a:pt x="2551191" y="1128493"/>
                  </a:lnTo>
                  <a:lnTo>
                    <a:pt x="2556178" y="1178729"/>
                  </a:lnTo>
                  <a:lnTo>
                    <a:pt x="2559187" y="1229282"/>
                  </a:lnTo>
                  <a:lnTo>
                    <a:pt x="2560194" y="1280097"/>
                  </a:lnTo>
                  <a:lnTo>
                    <a:pt x="2559311" y="1328087"/>
                  </a:lnTo>
                  <a:lnTo>
                    <a:pt x="2556683" y="1375632"/>
                  </a:lnTo>
                  <a:lnTo>
                    <a:pt x="2552341" y="1422699"/>
                  </a:lnTo>
                  <a:lnTo>
                    <a:pt x="2546315" y="1469259"/>
                  </a:lnTo>
                  <a:lnTo>
                    <a:pt x="2538636" y="1515281"/>
                  </a:lnTo>
                  <a:lnTo>
                    <a:pt x="2529336" y="1560733"/>
                  </a:lnTo>
                  <a:lnTo>
                    <a:pt x="2518446" y="1605584"/>
                  </a:lnTo>
                  <a:lnTo>
                    <a:pt x="2505996" y="1649804"/>
                  </a:lnTo>
                  <a:lnTo>
                    <a:pt x="2492017" y="1693362"/>
                  </a:lnTo>
                  <a:lnTo>
                    <a:pt x="2476541" y="1736226"/>
                  </a:lnTo>
                  <a:lnTo>
                    <a:pt x="2459597" y="1778367"/>
                  </a:lnTo>
                  <a:lnTo>
                    <a:pt x="2441218" y="1819752"/>
                  </a:lnTo>
                  <a:lnTo>
                    <a:pt x="2421434" y="1860351"/>
                  </a:lnTo>
                  <a:lnTo>
                    <a:pt x="2400276" y="1900133"/>
                  </a:lnTo>
                  <a:lnTo>
                    <a:pt x="2377775" y="1939066"/>
                  </a:lnTo>
                  <a:lnTo>
                    <a:pt x="2353962" y="1977121"/>
                  </a:lnTo>
                  <a:lnTo>
                    <a:pt x="2328867" y="2014266"/>
                  </a:lnTo>
                  <a:lnTo>
                    <a:pt x="2302523" y="2050471"/>
                  </a:lnTo>
                  <a:lnTo>
                    <a:pt x="2274959" y="2085703"/>
                  </a:lnTo>
                  <a:lnTo>
                    <a:pt x="2246206" y="2119933"/>
                  </a:lnTo>
                  <a:lnTo>
                    <a:pt x="2216297" y="2153129"/>
                  </a:lnTo>
                  <a:lnTo>
                    <a:pt x="2185261" y="2185261"/>
                  </a:lnTo>
                  <a:lnTo>
                    <a:pt x="2153129" y="2216297"/>
                  </a:lnTo>
                  <a:lnTo>
                    <a:pt x="2119933" y="2246206"/>
                  </a:lnTo>
                  <a:lnTo>
                    <a:pt x="2085703" y="2274959"/>
                  </a:lnTo>
                  <a:lnTo>
                    <a:pt x="2050471" y="2302523"/>
                  </a:lnTo>
                  <a:lnTo>
                    <a:pt x="2014266" y="2328867"/>
                  </a:lnTo>
                  <a:lnTo>
                    <a:pt x="1977121" y="2353962"/>
                  </a:lnTo>
                  <a:lnTo>
                    <a:pt x="1939066" y="2377775"/>
                  </a:lnTo>
                  <a:lnTo>
                    <a:pt x="1900133" y="2400276"/>
                  </a:lnTo>
                  <a:lnTo>
                    <a:pt x="1860351" y="2421434"/>
                  </a:lnTo>
                  <a:lnTo>
                    <a:pt x="1819752" y="2441218"/>
                  </a:lnTo>
                  <a:lnTo>
                    <a:pt x="1778367" y="2459597"/>
                  </a:lnTo>
                  <a:lnTo>
                    <a:pt x="1736226" y="2476541"/>
                  </a:lnTo>
                  <a:lnTo>
                    <a:pt x="1693362" y="2492017"/>
                  </a:lnTo>
                  <a:lnTo>
                    <a:pt x="1649804" y="2505996"/>
                  </a:lnTo>
                  <a:lnTo>
                    <a:pt x="1605584" y="2518446"/>
                  </a:lnTo>
                  <a:lnTo>
                    <a:pt x="1560733" y="2529336"/>
                  </a:lnTo>
                  <a:lnTo>
                    <a:pt x="1515281" y="2538636"/>
                  </a:lnTo>
                  <a:lnTo>
                    <a:pt x="1469259" y="2546315"/>
                  </a:lnTo>
                  <a:lnTo>
                    <a:pt x="1422699" y="2552341"/>
                  </a:lnTo>
                  <a:lnTo>
                    <a:pt x="1375632" y="2556683"/>
                  </a:lnTo>
                  <a:lnTo>
                    <a:pt x="1328087" y="2559311"/>
                  </a:lnTo>
                  <a:lnTo>
                    <a:pt x="1280097" y="25601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14449620" y="3485393"/>
              <a:ext cx="2560320" cy="2560320"/>
            </a:xfrm>
            <a:custGeom>
              <a:avLst/>
              <a:gdLst/>
              <a:ahLst/>
              <a:cxnLst/>
              <a:rect l="l" t="t" r="r" b="b"/>
              <a:pathLst>
                <a:path w="2560319" h="2560320">
                  <a:moveTo>
                    <a:pt x="0" y="1280097"/>
                  </a:moveTo>
                  <a:lnTo>
                    <a:pt x="882" y="1232105"/>
                  </a:lnTo>
                  <a:lnTo>
                    <a:pt x="3511" y="1184559"/>
                  </a:lnTo>
                  <a:lnTo>
                    <a:pt x="7853" y="1137490"/>
                  </a:lnTo>
                  <a:lnTo>
                    <a:pt x="13879" y="1090929"/>
                  </a:lnTo>
                  <a:lnTo>
                    <a:pt x="21558" y="1044906"/>
                  </a:lnTo>
                  <a:lnTo>
                    <a:pt x="30857" y="999454"/>
                  </a:lnTo>
                  <a:lnTo>
                    <a:pt x="41748" y="954601"/>
                  </a:lnTo>
                  <a:lnTo>
                    <a:pt x="54198" y="910380"/>
                  </a:lnTo>
                  <a:lnTo>
                    <a:pt x="68177" y="866822"/>
                  </a:lnTo>
                  <a:lnTo>
                    <a:pt x="83653" y="823957"/>
                  </a:lnTo>
                  <a:lnTo>
                    <a:pt x="100597" y="781817"/>
                  </a:lnTo>
                  <a:lnTo>
                    <a:pt x="118976" y="740431"/>
                  </a:lnTo>
                  <a:lnTo>
                    <a:pt x="138760" y="699832"/>
                  </a:lnTo>
                  <a:lnTo>
                    <a:pt x="159918" y="660050"/>
                  </a:lnTo>
                  <a:lnTo>
                    <a:pt x="182419" y="621116"/>
                  </a:lnTo>
                  <a:lnTo>
                    <a:pt x="206232" y="583062"/>
                  </a:lnTo>
                  <a:lnTo>
                    <a:pt x="231327" y="545917"/>
                  </a:lnTo>
                  <a:lnTo>
                    <a:pt x="257671" y="509713"/>
                  </a:lnTo>
                  <a:lnTo>
                    <a:pt x="285235" y="474480"/>
                  </a:lnTo>
                  <a:lnTo>
                    <a:pt x="313987" y="440251"/>
                  </a:lnTo>
                  <a:lnTo>
                    <a:pt x="343897" y="407055"/>
                  </a:lnTo>
                  <a:lnTo>
                    <a:pt x="374933" y="374924"/>
                  </a:lnTo>
                  <a:lnTo>
                    <a:pt x="407065" y="343888"/>
                  </a:lnTo>
                  <a:lnTo>
                    <a:pt x="440261" y="313979"/>
                  </a:lnTo>
                  <a:lnTo>
                    <a:pt x="474491" y="285227"/>
                  </a:lnTo>
                  <a:lnTo>
                    <a:pt x="509723" y="257664"/>
                  </a:lnTo>
                  <a:lnTo>
                    <a:pt x="545927" y="231320"/>
                  </a:lnTo>
                  <a:lnTo>
                    <a:pt x="583073" y="206226"/>
                  </a:lnTo>
                  <a:lnTo>
                    <a:pt x="621128" y="182413"/>
                  </a:lnTo>
                  <a:lnTo>
                    <a:pt x="660061" y="159913"/>
                  </a:lnTo>
                  <a:lnTo>
                    <a:pt x="699843" y="138755"/>
                  </a:lnTo>
                  <a:lnTo>
                    <a:pt x="740442" y="118972"/>
                  </a:lnTo>
                  <a:lnTo>
                    <a:pt x="781827" y="100593"/>
                  </a:lnTo>
                  <a:lnTo>
                    <a:pt x="823967" y="83650"/>
                  </a:lnTo>
                  <a:lnTo>
                    <a:pt x="866832" y="68174"/>
                  </a:lnTo>
                  <a:lnTo>
                    <a:pt x="910390" y="54196"/>
                  </a:lnTo>
                  <a:lnTo>
                    <a:pt x="954610" y="41746"/>
                  </a:lnTo>
                  <a:lnTo>
                    <a:pt x="999461" y="30856"/>
                  </a:lnTo>
                  <a:lnTo>
                    <a:pt x="1044913" y="21557"/>
                  </a:lnTo>
                  <a:lnTo>
                    <a:pt x="1090935" y="13879"/>
                  </a:lnTo>
                  <a:lnTo>
                    <a:pt x="1137495" y="7853"/>
                  </a:lnTo>
                  <a:lnTo>
                    <a:pt x="1184562" y="3511"/>
                  </a:lnTo>
                  <a:lnTo>
                    <a:pt x="1232107" y="882"/>
                  </a:lnTo>
                  <a:lnTo>
                    <a:pt x="1280097" y="0"/>
                  </a:lnTo>
                  <a:lnTo>
                    <a:pt x="1330909" y="1007"/>
                  </a:lnTo>
                  <a:lnTo>
                    <a:pt x="1381458" y="4015"/>
                  </a:lnTo>
                  <a:lnTo>
                    <a:pt x="1431692" y="9002"/>
                  </a:lnTo>
                  <a:lnTo>
                    <a:pt x="1481555" y="15944"/>
                  </a:lnTo>
                  <a:lnTo>
                    <a:pt x="1530996" y="24821"/>
                  </a:lnTo>
                  <a:lnTo>
                    <a:pt x="1579959" y="35609"/>
                  </a:lnTo>
                  <a:lnTo>
                    <a:pt x="1628391" y="48287"/>
                  </a:lnTo>
                  <a:lnTo>
                    <a:pt x="1676239" y="62831"/>
                  </a:lnTo>
                  <a:lnTo>
                    <a:pt x="1723448" y="79221"/>
                  </a:lnTo>
                  <a:lnTo>
                    <a:pt x="1769965" y="97434"/>
                  </a:lnTo>
                  <a:lnTo>
                    <a:pt x="1815736" y="117447"/>
                  </a:lnTo>
                  <a:lnTo>
                    <a:pt x="1860707" y="139238"/>
                  </a:lnTo>
                  <a:lnTo>
                    <a:pt x="1904826" y="162786"/>
                  </a:lnTo>
                  <a:lnTo>
                    <a:pt x="1948037" y="188067"/>
                  </a:lnTo>
                  <a:lnTo>
                    <a:pt x="1990287" y="215060"/>
                  </a:lnTo>
                  <a:lnTo>
                    <a:pt x="2031523" y="243743"/>
                  </a:lnTo>
                  <a:lnTo>
                    <a:pt x="2071690" y="274093"/>
                  </a:lnTo>
                  <a:lnTo>
                    <a:pt x="2110735" y="306088"/>
                  </a:lnTo>
                  <a:lnTo>
                    <a:pt x="2148605" y="339705"/>
                  </a:lnTo>
                  <a:lnTo>
                    <a:pt x="2185245" y="374924"/>
                  </a:lnTo>
                  <a:lnTo>
                    <a:pt x="2220464" y="411564"/>
                  </a:lnTo>
                  <a:lnTo>
                    <a:pt x="2254082" y="449433"/>
                  </a:lnTo>
                  <a:lnTo>
                    <a:pt x="2286077" y="488479"/>
                  </a:lnTo>
                  <a:lnTo>
                    <a:pt x="2316428" y="528646"/>
                  </a:lnTo>
                  <a:lnTo>
                    <a:pt x="2345112" y="569882"/>
                  </a:lnTo>
                  <a:lnTo>
                    <a:pt x="2372107" y="612133"/>
                  </a:lnTo>
                  <a:lnTo>
                    <a:pt x="2397390" y="655344"/>
                  </a:lnTo>
                  <a:lnTo>
                    <a:pt x="2420939" y="699463"/>
                  </a:lnTo>
                  <a:lnTo>
                    <a:pt x="2442733" y="744435"/>
                  </a:lnTo>
                  <a:lnTo>
                    <a:pt x="2462748" y="790207"/>
                  </a:lnTo>
                  <a:lnTo>
                    <a:pt x="2480962" y="836725"/>
                  </a:lnTo>
                  <a:lnTo>
                    <a:pt x="2497354" y="883936"/>
                  </a:lnTo>
                  <a:lnTo>
                    <a:pt x="2511900" y="931785"/>
                  </a:lnTo>
                  <a:lnTo>
                    <a:pt x="2524579" y="980219"/>
                  </a:lnTo>
                  <a:lnTo>
                    <a:pt x="2535369" y="1029184"/>
                  </a:lnTo>
                  <a:lnTo>
                    <a:pt x="2544247" y="1078626"/>
                  </a:lnTo>
                  <a:lnTo>
                    <a:pt x="2551190" y="1128493"/>
                  </a:lnTo>
                  <a:lnTo>
                    <a:pt x="2556178" y="1178729"/>
                  </a:lnTo>
                  <a:lnTo>
                    <a:pt x="2559186" y="1229282"/>
                  </a:lnTo>
                  <a:lnTo>
                    <a:pt x="2560194" y="1280097"/>
                  </a:lnTo>
                  <a:lnTo>
                    <a:pt x="2559311" y="1328087"/>
                  </a:lnTo>
                  <a:lnTo>
                    <a:pt x="2556683" y="1375632"/>
                  </a:lnTo>
                  <a:lnTo>
                    <a:pt x="2552341" y="1422699"/>
                  </a:lnTo>
                  <a:lnTo>
                    <a:pt x="2546315" y="1469259"/>
                  </a:lnTo>
                  <a:lnTo>
                    <a:pt x="2538636" y="1515281"/>
                  </a:lnTo>
                  <a:lnTo>
                    <a:pt x="2529336" y="1560733"/>
                  </a:lnTo>
                  <a:lnTo>
                    <a:pt x="2518446" y="1605584"/>
                  </a:lnTo>
                  <a:lnTo>
                    <a:pt x="2505996" y="1649804"/>
                  </a:lnTo>
                  <a:lnTo>
                    <a:pt x="2492017" y="1693362"/>
                  </a:lnTo>
                  <a:lnTo>
                    <a:pt x="2476541" y="1736226"/>
                  </a:lnTo>
                  <a:lnTo>
                    <a:pt x="2459597" y="1778367"/>
                  </a:lnTo>
                  <a:lnTo>
                    <a:pt x="2441218" y="1819752"/>
                  </a:lnTo>
                  <a:lnTo>
                    <a:pt x="2421434" y="1860351"/>
                  </a:lnTo>
                  <a:lnTo>
                    <a:pt x="2400276" y="1900132"/>
                  </a:lnTo>
                  <a:lnTo>
                    <a:pt x="2377775" y="1939066"/>
                  </a:lnTo>
                  <a:lnTo>
                    <a:pt x="2353962" y="1977121"/>
                  </a:lnTo>
                  <a:lnTo>
                    <a:pt x="2328867" y="2014266"/>
                  </a:lnTo>
                  <a:lnTo>
                    <a:pt x="2302523" y="2050471"/>
                  </a:lnTo>
                  <a:lnTo>
                    <a:pt x="2274959" y="2085703"/>
                  </a:lnTo>
                  <a:lnTo>
                    <a:pt x="2246206" y="2119933"/>
                  </a:lnTo>
                  <a:lnTo>
                    <a:pt x="2216297" y="2153129"/>
                  </a:lnTo>
                  <a:lnTo>
                    <a:pt x="2185261" y="2185261"/>
                  </a:lnTo>
                  <a:lnTo>
                    <a:pt x="2153129" y="2216297"/>
                  </a:lnTo>
                  <a:lnTo>
                    <a:pt x="2119933" y="2246206"/>
                  </a:lnTo>
                  <a:lnTo>
                    <a:pt x="2085703" y="2274959"/>
                  </a:lnTo>
                  <a:lnTo>
                    <a:pt x="2050471" y="2302523"/>
                  </a:lnTo>
                  <a:lnTo>
                    <a:pt x="2014266" y="2328867"/>
                  </a:lnTo>
                  <a:lnTo>
                    <a:pt x="1977121" y="2353962"/>
                  </a:lnTo>
                  <a:lnTo>
                    <a:pt x="1939066" y="2377775"/>
                  </a:lnTo>
                  <a:lnTo>
                    <a:pt x="1900132" y="2400276"/>
                  </a:lnTo>
                  <a:lnTo>
                    <a:pt x="1860351" y="2421434"/>
                  </a:lnTo>
                  <a:lnTo>
                    <a:pt x="1819752" y="2441218"/>
                  </a:lnTo>
                  <a:lnTo>
                    <a:pt x="1778367" y="2459597"/>
                  </a:lnTo>
                  <a:lnTo>
                    <a:pt x="1736226" y="2476541"/>
                  </a:lnTo>
                  <a:lnTo>
                    <a:pt x="1693362" y="2492017"/>
                  </a:lnTo>
                  <a:lnTo>
                    <a:pt x="1649804" y="2505996"/>
                  </a:lnTo>
                  <a:lnTo>
                    <a:pt x="1605584" y="2518446"/>
                  </a:lnTo>
                  <a:lnTo>
                    <a:pt x="1560733" y="2529336"/>
                  </a:lnTo>
                  <a:lnTo>
                    <a:pt x="1515281" y="2538636"/>
                  </a:lnTo>
                  <a:lnTo>
                    <a:pt x="1469259" y="2546315"/>
                  </a:lnTo>
                  <a:lnTo>
                    <a:pt x="1422699" y="2552341"/>
                  </a:lnTo>
                  <a:lnTo>
                    <a:pt x="1375632" y="2556683"/>
                  </a:lnTo>
                  <a:lnTo>
                    <a:pt x="1328087" y="2559311"/>
                  </a:lnTo>
                  <a:lnTo>
                    <a:pt x="1280097" y="2560194"/>
                  </a:lnTo>
                  <a:lnTo>
                    <a:pt x="1232107" y="2559311"/>
                  </a:lnTo>
                  <a:lnTo>
                    <a:pt x="1184562" y="2556683"/>
                  </a:lnTo>
                  <a:lnTo>
                    <a:pt x="1137495" y="2552341"/>
                  </a:lnTo>
                  <a:lnTo>
                    <a:pt x="1090935" y="2546315"/>
                  </a:lnTo>
                  <a:lnTo>
                    <a:pt x="1044913" y="2538636"/>
                  </a:lnTo>
                  <a:lnTo>
                    <a:pt x="999461" y="2529336"/>
                  </a:lnTo>
                  <a:lnTo>
                    <a:pt x="954610" y="2518446"/>
                  </a:lnTo>
                  <a:lnTo>
                    <a:pt x="910390" y="2505996"/>
                  </a:lnTo>
                  <a:lnTo>
                    <a:pt x="866832" y="2492017"/>
                  </a:lnTo>
                  <a:lnTo>
                    <a:pt x="823967" y="2476541"/>
                  </a:lnTo>
                  <a:lnTo>
                    <a:pt x="781827" y="2459597"/>
                  </a:lnTo>
                  <a:lnTo>
                    <a:pt x="740442" y="2441218"/>
                  </a:lnTo>
                  <a:lnTo>
                    <a:pt x="699843" y="2421434"/>
                  </a:lnTo>
                  <a:lnTo>
                    <a:pt x="660061" y="2400276"/>
                  </a:lnTo>
                  <a:lnTo>
                    <a:pt x="621128" y="2377775"/>
                  </a:lnTo>
                  <a:lnTo>
                    <a:pt x="583073" y="2353962"/>
                  </a:lnTo>
                  <a:lnTo>
                    <a:pt x="545927" y="2328867"/>
                  </a:lnTo>
                  <a:lnTo>
                    <a:pt x="509723" y="2302523"/>
                  </a:lnTo>
                  <a:lnTo>
                    <a:pt x="474491" y="2274959"/>
                  </a:lnTo>
                  <a:lnTo>
                    <a:pt x="440261" y="2246206"/>
                  </a:lnTo>
                  <a:lnTo>
                    <a:pt x="407065" y="2216297"/>
                  </a:lnTo>
                  <a:lnTo>
                    <a:pt x="374933" y="2185261"/>
                  </a:lnTo>
                  <a:lnTo>
                    <a:pt x="343897" y="2153129"/>
                  </a:lnTo>
                  <a:lnTo>
                    <a:pt x="313987" y="2119933"/>
                  </a:lnTo>
                  <a:lnTo>
                    <a:pt x="285235" y="2085703"/>
                  </a:lnTo>
                  <a:lnTo>
                    <a:pt x="257671" y="2050471"/>
                  </a:lnTo>
                  <a:lnTo>
                    <a:pt x="231327" y="2014266"/>
                  </a:lnTo>
                  <a:lnTo>
                    <a:pt x="206232" y="1977121"/>
                  </a:lnTo>
                  <a:lnTo>
                    <a:pt x="182419" y="1939066"/>
                  </a:lnTo>
                  <a:lnTo>
                    <a:pt x="159918" y="1900132"/>
                  </a:lnTo>
                  <a:lnTo>
                    <a:pt x="138760" y="1860351"/>
                  </a:lnTo>
                  <a:lnTo>
                    <a:pt x="118976" y="1819752"/>
                  </a:lnTo>
                  <a:lnTo>
                    <a:pt x="100597" y="1778367"/>
                  </a:lnTo>
                  <a:lnTo>
                    <a:pt x="83653" y="1736226"/>
                  </a:lnTo>
                  <a:lnTo>
                    <a:pt x="68177" y="1693362"/>
                  </a:lnTo>
                  <a:lnTo>
                    <a:pt x="54198" y="1649804"/>
                  </a:lnTo>
                  <a:lnTo>
                    <a:pt x="41748" y="1605584"/>
                  </a:lnTo>
                  <a:lnTo>
                    <a:pt x="30857" y="1560733"/>
                  </a:lnTo>
                  <a:lnTo>
                    <a:pt x="21558" y="1515281"/>
                  </a:lnTo>
                  <a:lnTo>
                    <a:pt x="13879" y="1469259"/>
                  </a:lnTo>
                  <a:lnTo>
                    <a:pt x="7853" y="1422699"/>
                  </a:lnTo>
                  <a:lnTo>
                    <a:pt x="3511" y="1375632"/>
                  </a:lnTo>
                  <a:lnTo>
                    <a:pt x="882" y="1328087"/>
                  </a:lnTo>
                  <a:lnTo>
                    <a:pt x="0" y="1280097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629520" y="2229134"/>
            <a:ext cx="458153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2754" y="1767765"/>
            <a:ext cx="1485265" cy="1229995"/>
            <a:chOff x="905508" y="3535530"/>
            <a:chExt cx="2970530" cy="2459990"/>
          </a:xfrm>
        </p:grpSpPr>
        <p:sp>
          <p:nvSpPr>
            <p:cNvPr id="8" name="object 8"/>
            <p:cNvSpPr/>
            <p:nvPr/>
          </p:nvSpPr>
          <p:spPr>
            <a:xfrm>
              <a:off x="910270" y="3540292"/>
              <a:ext cx="2961005" cy="2450465"/>
            </a:xfrm>
            <a:custGeom>
              <a:avLst/>
              <a:gdLst/>
              <a:ahLst/>
              <a:cxnLst/>
              <a:rect l="l" t="t" r="r" b="b"/>
              <a:pathLst>
                <a:path w="2961004" h="2450465">
                  <a:moveTo>
                    <a:pt x="2348397" y="2450395"/>
                  </a:moveTo>
                  <a:lnTo>
                    <a:pt x="612598" y="2450395"/>
                  </a:lnTo>
                  <a:lnTo>
                    <a:pt x="0" y="1225197"/>
                  </a:lnTo>
                  <a:lnTo>
                    <a:pt x="612598" y="0"/>
                  </a:lnTo>
                  <a:lnTo>
                    <a:pt x="2348397" y="0"/>
                  </a:lnTo>
                  <a:lnTo>
                    <a:pt x="2960996" y="1225197"/>
                  </a:lnTo>
                  <a:lnTo>
                    <a:pt x="2348397" y="2450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910270" y="3540292"/>
              <a:ext cx="2961005" cy="2450465"/>
            </a:xfrm>
            <a:custGeom>
              <a:avLst/>
              <a:gdLst/>
              <a:ahLst/>
              <a:cxnLst/>
              <a:rect l="l" t="t" r="r" b="b"/>
              <a:pathLst>
                <a:path w="2961004" h="2450465">
                  <a:moveTo>
                    <a:pt x="0" y="1225197"/>
                  </a:moveTo>
                  <a:lnTo>
                    <a:pt x="612598" y="0"/>
                  </a:lnTo>
                  <a:lnTo>
                    <a:pt x="2348397" y="0"/>
                  </a:lnTo>
                  <a:lnTo>
                    <a:pt x="2960996" y="1225197"/>
                  </a:lnTo>
                  <a:lnTo>
                    <a:pt x="2348397" y="2450395"/>
                  </a:lnTo>
                  <a:lnTo>
                    <a:pt x="612598" y="2450395"/>
                  </a:lnTo>
                  <a:lnTo>
                    <a:pt x="0" y="12251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24477" y="2125376"/>
            <a:ext cx="741998" cy="501740"/>
          </a:xfrm>
          <a:prstGeom prst="rect">
            <a:avLst/>
          </a:prstGeom>
        </p:spPr>
        <p:txBody>
          <a:bodyPr vert="horz" wrap="square" lIns="0" tIns="14288" rIns="0" bIns="0" rtlCol="0">
            <a:spAutoFit/>
          </a:bodyPr>
          <a:lstStyle/>
          <a:p>
            <a:pPr marL="6350" marR="2540" indent="80645">
              <a:lnSpc>
                <a:spcPts val="1910"/>
              </a:lnSpc>
              <a:spcBef>
                <a:spcPts val="113"/>
              </a:spcBef>
            </a:pPr>
            <a:r>
              <a:rPr sz="1600" spc="-5" dirty="0">
                <a:latin typeface="Lato"/>
                <a:cs typeface="Lato"/>
              </a:rPr>
              <a:t>Query encoder</a:t>
            </a:r>
            <a:endParaRPr sz="16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41694" y="1953383"/>
            <a:ext cx="1417638" cy="813043"/>
          </a:xfrm>
          <a:prstGeom prst="rect">
            <a:avLst/>
          </a:prstGeom>
          <a:solidFill>
            <a:srgbClr val="C1E8F7"/>
          </a:solidFill>
          <a:ln w="9524">
            <a:solidFill>
              <a:srgbClr val="595959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182880" marR="178753" indent="-318" algn="ctr">
              <a:lnSpc>
                <a:spcPts val="1910"/>
              </a:lnSpc>
              <a:spcBef>
                <a:spcPts val="640"/>
              </a:spcBef>
            </a:pPr>
            <a:r>
              <a:rPr sz="1600" spc="-5" dirty="0">
                <a:latin typeface="Lato"/>
                <a:cs typeface="Lato"/>
              </a:rPr>
              <a:t>External information sources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11833" y="2341745"/>
            <a:ext cx="635635" cy="82233"/>
            <a:chOff x="4023666" y="4683490"/>
            <a:chExt cx="1271270" cy="164465"/>
          </a:xfrm>
        </p:grpSpPr>
        <p:sp>
          <p:nvSpPr>
            <p:cNvPr id="13" name="object 13"/>
            <p:cNvSpPr/>
            <p:nvPr/>
          </p:nvSpPr>
          <p:spPr>
            <a:xfrm>
              <a:off x="4023666" y="4765490"/>
              <a:ext cx="1078865" cy="0"/>
            </a:xfrm>
            <a:custGeom>
              <a:avLst/>
              <a:gdLst/>
              <a:ahLst/>
              <a:cxnLst/>
              <a:rect l="l" t="t" r="r" b="b"/>
              <a:pathLst>
                <a:path w="1078864">
                  <a:moveTo>
                    <a:pt x="0" y="0"/>
                  </a:moveTo>
                  <a:lnTo>
                    <a:pt x="1078797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3414" y="4683490"/>
              <a:ext cx="210999" cy="163974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152799" y="1373397"/>
            <a:ext cx="82233" cy="351155"/>
            <a:chOff x="2305597" y="2746794"/>
            <a:chExt cx="164465" cy="702310"/>
          </a:xfrm>
        </p:grpSpPr>
        <p:sp>
          <p:nvSpPr>
            <p:cNvPr id="16" name="object 16"/>
            <p:cNvSpPr/>
            <p:nvPr/>
          </p:nvSpPr>
          <p:spPr>
            <a:xfrm>
              <a:off x="2387577" y="2746794"/>
              <a:ext cx="0" cy="510540"/>
            </a:xfrm>
            <a:custGeom>
              <a:avLst/>
              <a:gdLst/>
              <a:ahLst/>
              <a:cxnLst/>
              <a:rect l="l" t="t" r="r" b="b"/>
              <a:pathLst>
                <a:path h="510539">
                  <a:moveTo>
                    <a:pt x="0" y="0"/>
                  </a:moveTo>
                  <a:lnTo>
                    <a:pt x="0" y="509998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5597" y="3237743"/>
              <a:ext cx="163962" cy="210999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448220" y="935864"/>
            <a:ext cx="1422400" cy="382905"/>
            <a:chOff x="896440" y="1871728"/>
            <a:chExt cx="2844800" cy="765810"/>
          </a:xfrm>
        </p:grpSpPr>
        <p:sp>
          <p:nvSpPr>
            <p:cNvPr id="19" name="object 19"/>
            <p:cNvSpPr/>
            <p:nvPr/>
          </p:nvSpPr>
          <p:spPr>
            <a:xfrm>
              <a:off x="901203" y="1876491"/>
              <a:ext cx="2835275" cy="756285"/>
            </a:xfrm>
            <a:custGeom>
              <a:avLst/>
              <a:gdLst/>
              <a:ahLst/>
              <a:cxnLst/>
              <a:rect l="l" t="t" r="r" b="b"/>
              <a:pathLst>
                <a:path w="2835275" h="756285">
                  <a:moveTo>
                    <a:pt x="2834689" y="755903"/>
                  </a:moveTo>
                  <a:lnTo>
                    <a:pt x="0" y="755903"/>
                  </a:lnTo>
                  <a:lnTo>
                    <a:pt x="0" y="0"/>
                  </a:lnTo>
                  <a:lnTo>
                    <a:pt x="2834689" y="0"/>
                  </a:lnTo>
                  <a:lnTo>
                    <a:pt x="2834689" y="75590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901203" y="1876491"/>
              <a:ext cx="2835275" cy="756285"/>
            </a:xfrm>
            <a:custGeom>
              <a:avLst/>
              <a:gdLst/>
              <a:ahLst/>
              <a:cxnLst/>
              <a:rect l="l" t="t" r="r" b="b"/>
              <a:pathLst>
                <a:path w="2835275" h="756285">
                  <a:moveTo>
                    <a:pt x="0" y="0"/>
                  </a:moveTo>
                  <a:lnTo>
                    <a:pt x="2834689" y="0"/>
                  </a:lnTo>
                  <a:lnTo>
                    <a:pt x="2834689" y="755903"/>
                  </a:lnTo>
                  <a:lnTo>
                    <a:pt x="0" y="75590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84077" y="2103260"/>
              <a:ext cx="2514600" cy="90805"/>
            </a:xfrm>
            <a:custGeom>
              <a:avLst/>
              <a:gdLst/>
              <a:ahLst/>
              <a:cxnLst/>
              <a:rect l="l" t="t" r="r" b="b"/>
              <a:pathLst>
                <a:path w="2514600" h="90805">
                  <a:moveTo>
                    <a:pt x="2507214" y="90767"/>
                  </a:moveTo>
                  <a:lnTo>
                    <a:pt x="6774" y="90767"/>
                  </a:lnTo>
                  <a:lnTo>
                    <a:pt x="0" y="83994"/>
                  </a:lnTo>
                  <a:lnTo>
                    <a:pt x="0" y="15129"/>
                  </a:lnTo>
                  <a:lnTo>
                    <a:pt x="0" y="6774"/>
                  </a:lnTo>
                  <a:lnTo>
                    <a:pt x="6774" y="0"/>
                  </a:lnTo>
                  <a:lnTo>
                    <a:pt x="2502889" y="0"/>
                  </a:lnTo>
                  <a:lnTo>
                    <a:pt x="2506739" y="1594"/>
                  </a:lnTo>
                  <a:lnTo>
                    <a:pt x="2509564" y="4432"/>
                  </a:lnTo>
                  <a:lnTo>
                    <a:pt x="2512389" y="7267"/>
                  </a:lnTo>
                  <a:lnTo>
                    <a:pt x="2513989" y="11117"/>
                  </a:lnTo>
                  <a:lnTo>
                    <a:pt x="2513989" y="83994"/>
                  </a:lnTo>
                  <a:lnTo>
                    <a:pt x="2507214" y="90767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84077" y="2103260"/>
              <a:ext cx="2514600" cy="90805"/>
            </a:xfrm>
            <a:custGeom>
              <a:avLst/>
              <a:gdLst/>
              <a:ahLst/>
              <a:cxnLst/>
              <a:rect l="l" t="t" r="r" b="b"/>
              <a:pathLst>
                <a:path w="2514600" h="90805">
                  <a:moveTo>
                    <a:pt x="0" y="15129"/>
                  </a:moveTo>
                  <a:lnTo>
                    <a:pt x="0" y="6774"/>
                  </a:lnTo>
                  <a:lnTo>
                    <a:pt x="6774" y="0"/>
                  </a:lnTo>
                  <a:lnTo>
                    <a:pt x="15129" y="0"/>
                  </a:lnTo>
                  <a:lnTo>
                    <a:pt x="2498864" y="0"/>
                  </a:lnTo>
                  <a:lnTo>
                    <a:pt x="2502889" y="0"/>
                  </a:lnTo>
                  <a:lnTo>
                    <a:pt x="2506739" y="1594"/>
                  </a:lnTo>
                  <a:lnTo>
                    <a:pt x="2509564" y="4432"/>
                  </a:lnTo>
                  <a:lnTo>
                    <a:pt x="2512389" y="7267"/>
                  </a:lnTo>
                  <a:lnTo>
                    <a:pt x="2513989" y="11117"/>
                  </a:lnTo>
                  <a:lnTo>
                    <a:pt x="2513989" y="15129"/>
                  </a:lnTo>
                  <a:lnTo>
                    <a:pt x="2513989" y="75639"/>
                  </a:lnTo>
                  <a:lnTo>
                    <a:pt x="2513989" y="83994"/>
                  </a:lnTo>
                  <a:lnTo>
                    <a:pt x="2507214" y="90767"/>
                  </a:lnTo>
                  <a:lnTo>
                    <a:pt x="2498864" y="90767"/>
                  </a:lnTo>
                  <a:lnTo>
                    <a:pt x="15129" y="90767"/>
                  </a:lnTo>
                  <a:lnTo>
                    <a:pt x="6774" y="90767"/>
                  </a:lnTo>
                  <a:lnTo>
                    <a:pt x="0" y="83994"/>
                  </a:lnTo>
                  <a:lnTo>
                    <a:pt x="0" y="75639"/>
                  </a:lnTo>
                  <a:lnTo>
                    <a:pt x="0" y="1512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84077" y="2292237"/>
              <a:ext cx="1417320" cy="90805"/>
            </a:xfrm>
            <a:custGeom>
              <a:avLst/>
              <a:gdLst/>
              <a:ahLst/>
              <a:cxnLst/>
              <a:rect l="l" t="t" r="r" b="b"/>
              <a:pathLst>
                <a:path w="1417320" h="90805">
                  <a:moveTo>
                    <a:pt x="1410424" y="90767"/>
                  </a:moveTo>
                  <a:lnTo>
                    <a:pt x="6774" y="90767"/>
                  </a:lnTo>
                  <a:lnTo>
                    <a:pt x="0" y="83992"/>
                  </a:lnTo>
                  <a:lnTo>
                    <a:pt x="0" y="15127"/>
                  </a:lnTo>
                  <a:lnTo>
                    <a:pt x="0" y="6772"/>
                  </a:lnTo>
                  <a:lnTo>
                    <a:pt x="6774" y="0"/>
                  </a:lnTo>
                  <a:lnTo>
                    <a:pt x="1406082" y="0"/>
                  </a:lnTo>
                  <a:lnTo>
                    <a:pt x="1409929" y="1592"/>
                  </a:lnTo>
                  <a:lnTo>
                    <a:pt x="1415604" y="7267"/>
                  </a:lnTo>
                  <a:lnTo>
                    <a:pt x="1417192" y="11114"/>
                  </a:lnTo>
                  <a:lnTo>
                    <a:pt x="1417192" y="83992"/>
                  </a:lnTo>
                  <a:lnTo>
                    <a:pt x="1410424" y="90767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084077" y="2292237"/>
              <a:ext cx="1417320" cy="90805"/>
            </a:xfrm>
            <a:custGeom>
              <a:avLst/>
              <a:gdLst/>
              <a:ahLst/>
              <a:cxnLst/>
              <a:rect l="l" t="t" r="r" b="b"/>
              <a:pathLst>
                <a:path w="1417320" h="90805">
                  <a:moveTo>
                    <a:pt x="0" y="15127"/>
                  </a:moveTo>
                  <a:lnTo>
                    <a:pt x="0" y="6772"/>
                  </a:lnTo>
                  <a:lnTo>
                    <a:pt x="6774" y="0"/>
                  </a:lnTo>
                  <a:lnTo>
                    <a:pt x="15129" y="0"/>
                  </a:lnTo>
                  <a:lnTo>
                    <a:pt x="1402069" y="0"/>
                  </a:lnTo>
                  <a:lnTo>
                    <a:pt x="1406082" y="0"/>
                  </a:lnTo>
                  <a:lnTo>
                    <a:pt x="1409929" y="1592"/>
                  </a:lnTo>
                  <a:lnTo>
                    <a:pt x="1412767" y="4429"/>
                  </a:lnTo>
                  <a:lnTo>
                    <a:pt x="1415604" y="7267"/>
                  </a:lnTo>
                  <a:lnTo>
                    <a:pt x="1417192" y="11114"/>
                  </a:lnTo>
                  <a:lnTo>
                    <a:pt x="1417192" y="15127"/>
                  </a:lnTo>
                  <a:lnTo>
                    <a:pt x="1417192" y="75637"/>
                  </a:lnTo>
                  <a:lnTo>
                    <a:pt x="1417192" y="83992"/>
                  </a:lnTo>
                  <a:lnTo>
                    <a:pt x="1410424" y="90767"/>
                  </a:lnTo>
                  <a:lnTo>
                    <a:pt x="1402069" y="90767"/>
                  </a:lnTo>
                  <a:lnTo>
                    <a:pt x="15129" y="90767"/>
                  </a:lnTo>
                  <a:lnTo>
                    <a:pt x="6774" y="90767"/>
                  </a:lnTo>
                  <a:lnTo>
                    <a:pt x="0" y="83992"/>
                  </a:lnTo>
                  <a:lnTo>
                    <a:pt x="0" y="75637"/>
                  </a:lnTo>
                  <a:lnTo>
                    <a:pt x="0" y="15127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7153729" y="2946444"/>
            <a:ext cx="1422400" cy="1501140"/>
            <a:chOff x="14307458" y="5892887"/>
            <a:chExt cx="2844800" cy="3002280"/>
          </a:xfrm>
        </p:grpSpPr>
        <p:sp>
          <p:nvSpPr>
            <p:cNvPr id="26" name="object 26"/>
            <p:cNvSpPr/>
            <p:nvPr/>
          </p:nvSpPr>
          <p:spPr>
            <a:xfrm>
              <a:off x="14312220" y="6712486"/>
              <a:ext cx="2835275" cy="2177415"/>
            </a:xfrm>
            <a:custGeom>
              <a:avLst/>
              <a:gdLst/>
              <a:ahLst/>
              <a:cxnLst/>
              <a:rect l="l" t="t" r="r" b="b"/>
              <a:pathLst>
                <a:path w="2835275" h="2177415">
                  <a:moveTo>
                    <a:pt x="2834994" y="2177395"/>
                  </a:moveTo>
                  <a:lnTo>
                    <a:pt x="0" y="2177395"/>
                  </a:lnTo>
                  <a:lnTo>
                    <a:pt x="0" y="0"/>
                  </a:lnTo>
                  <a:lnTo>
                    <a:pt x="2834994" y="0"/>
                  </a:lnTo>
                  <a:lnTo>
                    <a:pt x="2834994" y="2177395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14312220" y="6712486"/>
              <a:ext cx="2835275" cy="2177415"/>
            </a:xfrm>
            <a:custGeom>
              <a:avLst/>
              <a:gdLst/>
              <a:ahLst/>
              <a:cxnLst/>
              <a:rect l="l" t="t" r="r" b="b"/>
              <a:pathLst>
                <a:path w="2835275" h="2177415">
                  <a:moveTo>
                    <a:pt x="0" y="0"/>
                  </a:moveTo>
                  <a:lnTo>
                    <a:pt x="2834994" y="0"/>
                  </a:lnTo>
                  <a:lnTo>
                    <a:pt x="2834994" y="2177395"/>
                  </a:lnTo>
                  <a:lnTo>
                    <a:pt x="0" y="2177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14450070" y="686243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14450070" y="686243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4450070" y="7052785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4450070" y="7052785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4450070" y="7243135"/>
              <a:ext cx="1708150" cy="91440"/>
            </a:xfrm>
            <a:custGeom>
              <a:avLst/>
              <a:gdLst/>
              <a:ahLst/>
              <a:cxnLst/>
              <a:rect l="l" t="t" r="r" b="b"/>
              <a:pathLst>
                <a:path w="1708150" h="91440">
                  <a:moveTo>
                    <a:pt x="1700771" y="91199"/>
                  </a:moveTo>
                  <a:lnTo>
                    <a:pt x="6799" y="91199"/>
                  </a:lnTo>
                  <a:lnTo>
                    <a:pt x="0" y="84374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1696421" y="0"/>
                  </a:lnTo>
                  <a:lnTo>
                    <a:pt x="1700296" y="1599"/>
                  </a:lnTo>
                  <a:lnTo>
                    <a:pt x="1705996" y="7299"/>
                  </a:lnTo>
                  <a:lnTo>
                    <a:pt x="1707596" y="11149"/>
                  </a:lnTo>
                  <a:lnTo>
                    <a:pt x="1707596" y="84374"/>
                  </a:lnTo>
                  <a:lnTo>
                    <a:pt x="1700771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4450070" y="7243135"/>
              <a:ext cx="1708150" cy="91440"/>
            </a:xfrm>
            <a:custGeom>
              <a:avLst/>
              <a:gdLst/>
              <a:ahLst/>
              <a:cxnLst/>
              <a:rect l="l" t="t" r="r" b="b"/>
              <a:pathLst>
                <a:path w="170815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1692396" y="0"/>
                  </a:lnTo>
                  <a:lnTo>
                    <a:pt x="1696421" y="0"/>
                  </a:lnTo>
                  <a:lnTo>
                    <a:pt x="1700296" y="1599"/>
                  </a:lnTo>
                  <a:lnTo>
                    <a:pt x="1703146" y="4449"/>
                  </a:lnTo>
                  <a:lnTo>
                    <a:pt x="1705996" y="7299"/>
                  </a:lnTo>
                  <a:lnTo>
                    <a:pt x="1707596" y="11149"/>
                  </a:lnTo>
                  <a:lnTo>
                    <a:pt x="1707596" y="15199"/>
                  </a:lnTo>
                  <a:lnTo>
                    <a:pt x="1707596" y="75999"/>
                  </a:lnTo>
                  <a:lnTo>
                    <a:pt x="1707596" y="84374"/>
                  </a:lnTo>
                  <a:lnTo>
                    <a:pt x="1700771" y="91199"/>
                  </a:lnTo>
                  <a:lnTo>
                    <a:pt x="1692396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74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4450070" y="7532384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824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624"/>
                  </a:lnTo>
                  <a:lnTo>
                    <a:pt x="2512394" y="7324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4450070" y="7532384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824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624"/>
                  </a:lnTo>
                  <a:lnTo>
                    <a:pt x="2509544" y="4474"/>
                  </a:lnTo>
                  <a:lnTo>
                    <a:pt x="2512394" y="7324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14450070" y="7722734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824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14450070" y="7722734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824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14450070" y="7913083"/>
              <a:ext cx="2240915" cy="91440"/>
            </a:xfrm>
            <a:custGeom>
              <a:avLst/>
              <a:gdLst/>
              <a:ahLst/>
              <a:cxnLst/>
              <a:rect l="l" t="t" r="r" b="b"/>
              <a:pathLst>
                <a:path w="2240915" h="91440">
                  <a:moveTo>
                    <a:pt x="2233570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229220" y="0"/>
                  </a:lnTo>
                  <a:lnTo>
                    <a:pt x="2233095" y="1599"/>
                  </a:lnTo>
                  <a:lnTo>
                    <a:pt x="2238795" y="7299"/>
                  </a:lnTo>
                  <a:lnTo>
                    <a:pt x="2240395" y="11174"/>
                  </a:lnTo>
                  <a:lnTo>
                    <a:pt x="2240395" y="84399"/>
                  </a:lnTo>
                  <a:lnTo>
                    <a:pt x="2233570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14450070" y="7913083"/>
              <a:ext cx="2240915" cy="91440"/>
            </a:xfrm>
            <a:custGeom>
              <a:avLst/>
              <a:gdLst/>
              <a:ahLst/>
              <a:cxnLst/>
              <a:rect l="l" t="t" r="r" b="b"/>
              <a:pathLst>
                <a:path w="2240915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225195" y="0"/>
                  </a:lnTo>
                  <a:lnTo>
                    <a:pt x="2229220" y="0"/>
                  </a:lnTo>
                  <a:lnTo>
                    <a:pt x="2233095" y="1599"/>
                  </a:lnTo>
                  <a:lnTo>
                    <a:pt x="2235945" y="4449"/>
                  </a:lnTo>
                  <a:lnTo>
                    <a:pt x="2238795" y="7299"/>
                  </a:lnTo>
                  <a:lnTo>
                    <a:pt x="2240395" y="11174"/>
                  </a:lnTo>
                  <a:lnTo>
                    <a:pt x="2240395" y="15199"/>
                  </a:lnTo>
                  <a:lnTo>
                    <a:pt x="2240395" y="75999"/>
                  </a:lnTo>
                  <a:lnTo>
                    <a:pt x="2240395" y="84399"/>
                  </a:lnTo>
                  <a:lnTo>
                    <a:pt x="2233570" y="91199"/>
                  </a:lnTo>
                  <a:lnTo>
                    <a:pt x="2225195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14450070" y="8120908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14450070" y="8120908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14450070" y="8427632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14450070" y="8427632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14450070" y="8617982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14450070" y="8617982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15729718" y="5892887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5">
                  <a:moveTo>
                    <a:pt x="0" y="0"/>
                  </a:moveTo>
                  <a:lnTo>
                    <a:pt x="0" y="590998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47743" y="6464836"/>
              <a:ext cx="163949" cy="210999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2739313" y="928417"/>
            <a:ext cx="1422400" cy="810260"/>
            <a:chOff x="5478626" y="1856833"/>
            <a:chExt cx="2844800" cy="1620520"/>
          </a:xfrm>
        </p:grpSpPr>
        <p:sp>
          <p:nvSpPr>
            <p:cNvPr id="49" name="object 49"/>
            <p:cNvSpPr/>
            <p:nvPr/>
          </p:nvSpPr>
          <p:spPr>
            <a:xfrm>
              <a:off x="5483388" y="1861596"/>
              <a:ext cx="2835275" cy="1610995"/>
            </a:xfrm>
            <a:custGeom>
              <a:avLst/>
              <a:gdLst/>
              <a:ahLst/>
              <a:cxnLst/>
              <a:rect l="l" t="t" r="r" b="b"/>
              <a:pathLst>
                <a:path w="2835275" h="1610995">
                  <a:moveTo>
                    <a:pt x="2834994" y="1610996"/>
                  </a:moveTo>
                  <a:lnTo>
                    <a:pt x="0" y="1610996"/>
                  </a:lnTo>
                  <a:lnTo>
                    <a:pt x="0" y="0"/>
                  </a:lnTo>
                  <a:lnTo>
                    <a:pt x="2834994" y="0"/>
                  </a:lnTo>
                  <a:lnTo>
                    <a:pt x="2834994" y="1610996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5483388" y="1861596"/>
              <a:ext cx="2835275" cy="1610995"/>
            </a:xfrm>
            <a:custGeom>
              <a:avLst/>
              <a:gdLst/>
              <a:ahLst/>
              <a:cxnLst/>
              <a:rect l="l" t="t" r="r" b="b"/>
              <a:pathLst>
                <a:path w="2835275" h="1610995">
                  <a:moveTo>
                    <a:pt x="0" y="0"/>
                  </a:moveTo>
                  <a:lnTo>
                    <a:pt x="2834994" y="0"/>
                  </a:lnTo>
                  <a:lnTo>
                    <a:pt x="2834994" y="1610996"/>
                  </a:lnTo>
                  <a:lnTo>
                    <a:pt x="0" y="161099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5621238" y="2086608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2"/>
                  </a:lnTo>
                  <a:lnTo>
                    <a:pt x="0" y="15199"/>
                  </a:lnTo>
                  <a:lnTo>
                    <a:pt x="0" y="6804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302"/>
                  </a:lnTo>
                  <a:lnTo>
                    <a:pt x="2513994" y="11167"/>
                  </a:lnTo>
                  <a:lnTo>
                    <a:pt x="2513994" y="84392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5621238" y="2086608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804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302"/>
                  </a:lnTo>
                  <a:lnTo>
                    <a:pt x="2513994" y="11167"/>
                  </a:lnTo>
                  <a:lnTo>
                    <a:pt x="2513994" y="15199"/>
                  </a:lnTo>
                  <a:lnTo>
                    <a:pt x="2513994" y="75997"/>
                  </a:lnTo>
                  <a:lnTo>
                    <a:pt x="2513994" y="84392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2"/>
                  </a:lnTo>
                  <a:lnTo>
                    <a:pt x="0" y="75997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5621238" y="2276955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4"/>
                  </a:lnTo>
                  <a:lnTo>
                    <a:pt x="0" y="15199"/>
                  </a:lnTo>
                  <a:lnTo>
                    <a:pt x="0" y="6804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302"/>
                  </a:lnTo>
                  <a:lnTo>
                    <a:pt x="2513994" y="11167"/>
                  </a:lnTo>
                  <a:lnTo>
                    <a:pt x="2513994" y="84394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5621238" y="2276955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804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302"/>
                  </a:lnTo>
                  <a:lnTo>
                    <a:pt x="2513994" y="11167"/>
                  </a:lnTo>
                  <a:lnTo>
                    <a:pt x="2513994" y="15199"/>
                  </a:lnTo>
                  <a:lnTo>
                    <a:pt x="2513994" y="75997"/>
                  </a:lnTo>
                  <a:lnTo>
                    <a:pt x="2513994" y="84394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4"/>
                  </a:lnTo>
                  <a:lnTo>
                    <a:pt x="0" y="75997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5621238" y="2467302"/>
              <a:ext cx="2240915" cy="91440"/>
            </a:xfrm>
            <a:custGeom>
              <a:avLst/>
              <a:gdLst/>
              <a:ahLst/>
              <a:cxnLst/>
              <a:rect l="l" t="t" r="r" b="b"/>
              <a:pathLst>
                <a:path w="2240915" h="91439">
                  <a:moveTo>
                    <a:pt x="2233570" y="91192"/>
                  </a:moveTo>
                  <a:lnTo>
                    <a:pt x="6799" y="91192"/>
                  </a:lnTo>
                  <a:lnTo>
                    <a:pt x="0" y="84392"/>
                  </a:lnTo>
                  <a:lnTo>
                    <a:pt x="0" y="15199"/>
                  </a:lnTo>
                  <a:lnTo>
                    <a:pt x="0" y="6804"/>
                  </a:lnTo>
                  <a:lnTo>
                    <a:pt x="6799" y="0"/>
                  </a:lnTo>
                  <a:lnTo>
                    <a:pt x="2229220" y="0"/>
                  </a:lnTo>
                  <a:lnTo>
                    <a:pt x="2233095" y="1599"/>
                  </a:lnTo>
                  <a:lnTo>
                    <a:pt x="2235945" y="4452"/>
                  </a:lnTo>
                  <a:lnTo>
                    <a:pt x="2238795" y="7302"/>
                  </a:lnTo>
                  <a:lnTo>
                    <a:pt x="2240395" y="11167"/>
                  </a:lnTo>
                  <a:lnTo>
                    <a:pt x="2240395" y="84392"/>
                  </a:lnTo>
                  <a:lnTo>
                    <a:pt x="2233570" y="91192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621238" y="2467302"/>
              <a:ext cx="2240915" cy="91440"/>
            </a:xfrm>
            <a:custGeom>
              <a:avLst/>
              <a:gdLst/>
              <a:ahLst/>
              <a:cxnLst/>
              <a:rect l="l" t="t" r="r" b="b"/>
              <a:pathLst>
                <a:path w="2240915" h="91439">
                  <a:moveTo>
                    <a:pt x="0" y="15199"/>
                  </a:moveTo>
                  <a:lnTo>
                    <a:pt x="0" y="6804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225195" y="0"/>
                  </a:lnTo>
                  <a:lnTo>
                    <a:pt x="2229220" y="0"/>
                  </a:lnTo>
                  <a:lnTo>
                    <a:pt x="2233095" y="1599"/>
                  </a:lnTo>
                  <a:lnTo>
                    <a:pt x="2235945" y="4452"/>
                  </a:lnTo>
                  <a:lnTo>
                    <a:pt x="2238795" y="7302"/>
                  </a:lnTo>
                  <a:lnTo>
                    <a:pt x="2240395" y="11167"/>
                  </a:lnTo>
                  <a:lnTo>
                    <a:pt x="2240395" y="15199"/>
                  </a:lnTo>
                  <a:lnTo>
                    <a:pt x="2240395" y="75992"/>
                  </a:lnTo>
                  <a:lnTo>
                    <a:pt x="2240395" y="84392"/>
                  </a:lnTo>
                  <a:lnTo>
                    <a:pt x="2233570" y="91192"/>
                  </a:lnTo>
                  <a:lnTo>
                    <a:pt x="2225195" y="91192"/>
                  </a:lnTo>
                  <a:lnTo>
                    <a:pt x="15199" y="91192"/>
                  </a:lnTo>
                  <a:lnTo>
                    <a:pt x="6799" y="91192"/>
                  </a:lnTo>
                  <a:lnTo>
                    <a:pt x="0" y="84392"/>
                  </a:lnTo>
                  <a:lnTo>
                    <a:pt x="0" y="75992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621238" y="2675119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824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5621238" y="2675119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824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5621238" y="298184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5621238" y="298184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5621238" y="317219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5621238" y="317219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4221629" y="2341745"/>
            <a:ext cx="711835" cy="82233"/>
            <a:chOff x="8443258" y="4683490"/>
            <a:chExt cx="1423670" cy="164465"/>
          </a:xfrm>
        </p:grpSpPr>
        <p:sp>
          <p:nvSpPr>
            <p:cNvPr id="64" name="object 64"/>
            <p:cNvSpPr/>
            <p:nvPr/>
          </p:nvSpPr>
          <p:spPr>
            <a:xfrm>
              <a:off x="8443258" y="4765490"/>
              <a:ext cx="1231265" cy="0"/>
            </a:xfrm>
            <a:custGeom>
              <a:avLst/>
              <a:gdLst/>
              <a:ahLst/>
              <a:cxnLst/>
              <a:rect l="l" t="t" r="r" b="b"/>
              <a:pathLst>
                <a:path w="1231265">
                  <a:moveTo>
                    <a:pt x="0" y="0"/>
                  </a:moveTo>
                  <a:lnTo>
                    <a:pt x="1231197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65" name="object 6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55405" y="4683490"/>
              <a:ext cx="210999" cy="163974"/>
            </a:xfrm>
            <a:prstGeom prst="rect">
              <a:avLst/>
            </a:prstGeom>
          </p:spPr>
        </p:pic>
      </p:grpSp>
      <p:grpSp>
        <p:nvGrpSpPr>
          <p:cNvPr id="66" name="object 66"/>
          <p:cNvGrpSpPr/>
          <p:nvPr/>
        </p:nvGrpSpPr>
        <p:grpSpPr>
          <a:xfrm>
            <a:off x="5039084" y="1762390"/>
            <a:ext cx="1422400" cy="1184910"/>
            <a:chOff x="10078167" y="3524780"/>
            <a:chExt cx="2844800" cy="2369820"/>
          </a:xfrm>
        </p:grpSpPr>
        <p:sp>
          <p:nvSpPr>
            <p:cNvPr id="67" name="object 67"/>
            <p:cNvSpPr/>
            <p:nvPr/>
          </p:nvSpPr>
          <p:spPr>
            <a:xfrm>
              <a:off x="10082929" y="3529543"/>
              <a:ext cx="2835275" cy="1610995"/>
            </a:xfrm>
            <a:custGeom>
              <a:avLst/>
              <a:gdLst/>
              <a:ahLst/>
              <a:cxnLst/>
              <a:rect l="l" t="t" r="r" b="b"/>
              <a:pathLst>
                <a:path w="2835275" h="1610995">
                  <a:moveTo>
                    <a:pt x="2834994" y="1610996"/>
                  </a:moveTo>
                  <a:lnTo>
                    <a:pt x="0" y="1610996"/>
                  </a:lnTo>
                  <a:lnTo>
                    <a:pt x="0" y="0"/>
                  </a:lnTo>
                  <a:lnTo>
                    <a:pt x="2834994" y="0"/>
                  </a:lnTo>
                  <a:lnTo>
                    <a:pt x="2834994" y="1610996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10082929" y="3529543"/>
              <a:ext cx="2835275" cy="1610995"/>
            </a:xfrm>
            <a:custGeom>
              <a:avLst/>
              <a:gdLst/>
              <a:ahLst/>
              <a:cxnLst/>
              <a:rect l="l" t="t" r="r" b="b"/>
              <a:pathLst>
                <a:path w="2835275" h="1610995">
                  <a:moveTo>
                    <a:pt x="0" y="0"/>
                  </a:moveTo>
                  <a:lnTo>
                    <a:pt x="2834994" y="0"/>
                  </a:lnTo>
                  <a:lnTo>
                    <a:pt x="2834994" y="1610996"/>
                  </a:lnTo>
                  <a:lnTo>
                    <a:pt x="0" y="161099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10220779" y="3754542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824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624"/>
                  </a:lnTo>
                  <a:lnTo>
                    <a:pt x="2512394" y="7324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10220779" y="3754542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824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624"/>
                  </a:lnTo>
                  <a:lnTo>
                    <a:pt x="2509544" y="4474"/>
                  </a:lnTo>
                  <a:lnTo>
                    <a:pt x="2512394" y="7324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1" name="object 71"/>
            <p:cNvSpPr/>
            <p:nvPr/>
          </p:nvSpPr>
          <p:spPr>
            <a:xfrm>
              <a:off x="10220779" y="3944892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824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10220779" y="3944892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824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10220779" y="4135241"/>
              <a:ext cx="2240915" cy="91440"/>
            </a:xfrm>
            <a:custGeom>
              <a:avLst/>
              <a:gdLst/>
              <a:ahLst/>
              <a:cxnLst/>
              <a:rect l="l" t="t" r="r" b="b"/>
              <a:pathLst>
                <a:path w="2240915" h="91439">
                  <a:moveTo>
                    <a:pt x="2233570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229220" y="0"/>
                  </a:lnTo>
                  <a:lnTo>
                    <a:pt x="2233095" y="1599"/>
                  </a:lnTo>
                  <a:lnTo>
                    <a:pt x="2238795" y="7299"/>
                  </a:lnTo>
                  <a:lnTo>
                    <a:pt x="2240395" y="11174"/>
                  </a:lnTo>
                  <a:lnTo>
                    <a:pt x="2240395" y="84399"/>
                  </a:lnTo>
                  <a:lnTo>
                    <a:pt x="2233570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10220779" y="4135241"/>
              <a:ext cx="2240915" cy="91440"/>
            </a:xfrm>
            <a:custGeom>
              <a:avLst/>
              <a:gdLst/>
              <a:ahLst/>
              <a:cxnLst/>
              <a:rect l="l" t="t" r="r" b="b"/>
              <a:pathLst>
                <a:path w="2240915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225195" y="0"/>
                  </a:lnTo>
                  <a:lnTo>
                    <a:pt x="2229220" y="0"/>
                  </a:lnTo>
                  <a:lnTo>
                    <a:pt x="2233095" y="1599"/>
                  </a:lnTo>
                  <a:lnTo>
                    <a:pt x="2235945" y="4449"/>
                  </a:lnTo>
                  <a:lnTo>
                    <a:pt x="2238795" y="7299"/>
                  </a:lnTo>
                  <a:lnTo>
                    <a:pt x="2240395" y="11174"/>
                  </a:lnTo>
                  <a:lnTo>
                    <a:pt x="2240395" y="15199"/>
                  </a:lnTo>
                  <a:lnTo>
                    <a:pt x="2240395" y="75999"/>
                  </a:lnTo>
                  <a:lnTo>
                    <a:pt x="2240395" y="84399"/>
                  </a:lnTo>
                  <a:lnTo>
                    <a:pt x="2233570" y="91199"/>
                  </a:lnTo>
                  <a:lnTo>
                    <a:pt x="2225195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10220779" y="434306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824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10220779" y="434306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824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7" name="object 77"/>
            <p:cNvSpPr/>
            <p:nvPr/>
          </p:nvSpPr>
          <p:spPr>
            <a:xfrm>
              <a:off x="10220779" y="4649790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10220779" y="4649790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10220779" y="4840140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10220779" y="4840140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10082929" y="5133464"/>
              <a:ext cx="2835275" cy="756285"/>
            </a:xfrm>
            <a:custGeom>
              <a:avLst/>
              <a:gdLst/>
              <a:ahLst/>
              <a:cxnLst/>
              <a:rect l="l" t="t" r="r" b="b"/>
              <a:pathLst>
                <a:path w="2835275" h="756285">
                  <a:moveTo>
                    <a:pt x="2834694" y="755898"/>
                  </a:moveTo>
                  <a:lnTo>
                    <a:pt x="0" y="755898"/>
                  </a:lnTo>
                  <a:lnTo>
                    <a:pt x="0" y="0"/>
                  </a:lnTo>
                  <a:lnTo>
                    <a:pt x="2834694" y="0"/>
                  </a:lnTo>
                  <a:lnTo>
                    <a:pt x="2834694" y="7558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10082929" y="5133464"/>
              <a:ext cx="2835275" cy="756285"/>
            </a:xfrm>
            <a:custGeom>
              <a:avLst/>
              <a:gdLst/>
              <a:ahLst/>
              <a:cxnLst/>
              <a:rect l="l" t="t" r="r" b="b"/>
              <a:pathLst>
                <a:path w="2835275" h="756285">
                  <a:moveTo>
                    <a:pt x="0" y="0"/>
                  </a:moveTo>
                  <a:lnTo>
                    <a:pt x="2834694" y="0"/>
                  </a:lnTo>
                  <a:lnTo>
                    <a:pt x="2834694" y="755898"/>
                  </a:lnTo>
                  <a:lnTo>
                    <a:pt x="0" y="7558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3" name="object 83"/>
            <p:cNvSpPr/>
            <p:nvPr/>
          </p:nvSpPr>
          <p:spPr>
            <a:xfrm>
              <a:off x="10265804" y="5360239"/>
              <a:ext cx="2514600" cy="90805"/>
            </a:xfrm>
            <a:custGeom>
              <a:avLst/>
              <a:gdLst/>
              <a:ahLst/>
              <a:cxnLst/>
              <a:rect l="l" t="t" r="r" b="b"/>
              <a:pathLst>
                <a:path w="2514600" h="90804">
                  <a:moveTo>
                    <a:pt x="2507219" y="90749"/>
                  </a:moveTo>
                  <a:lnTo>
                    <a:pt x="6774" y="90749"/>
                  </a:lnTo>
                  <a:lnTo>
                    <a:pt x="0" y="83974"/>
                  </a:lnTo>
                  <a:lnTo>
                    <a:pt x="0" y="15124"/>
                  </a:lnTo>
                  <a:lnTo>
                    <a:pt x="0" y="6774"/>
                  </a:lnTo>
                  <a:lnTo>
                    <a:pt x="6774" y="0"/>
                  </a:lnTo>
                  <a:lnTo>
                    <a:pt x="2502894" y="0"/>
                  </a:lnTo>
                  <a:lnTo>
                    <a:pt x="2506744" y="1574"/>
                  </a:lnTo>
                  <a:lnTo>
                    <a:pt x="2509569" y="4424"/>
                  </a:lnTo>
                  <a:lnTo>
                    <a:pt x="2512394" y="7249"/>
                  </a:lnTo>
                  <a:lnTo>
                    <a:pt x="2513994" y="11099"/>
                  </a:lnTo>
                  <a:lnTo>
                    <a:pt x="2513994" y="83974"/>
                  </a:lnTo>
                  <a:lnTo>
                    <a:pt x="2507219" y="9074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4" name="object 84"/>
            <p:cNvSpPr/>
            <p:nvPr/>
          </p:nvSpPr>
          <p:spPr>
            <a:xfrm>
              <a:off x="10265804" y="5360239"/>
              <a:ext cx="2514600" cy="90805"/>
            </a:xfrm>
            <a:custGeom>
              <a:avLst/>
              <a:gdLst/>
              <a:ahLst/>
              <a:cxnLst/>
              <a:rect l="l" t="t" r="r" b="b"/>
              <a:pathLst>
                <a:path w="2514600" h="90804">
                  <a:moveTo>
                    <a:pt x="0" y="15124"/>
                  </a:moveTo>
                  <a:lnTo>
                    <a:pt x="0" y="6774"/>
                  </a:lnTo>
                  <a:lnTo>
                    <a:pt x="6774" y="0"/>
                  </a:lnTo>
                  <a:lnTo>
                    <a:pt x="15124" y="0"/>
                  </a:lnTo>
                  <a:lnTo>
                    <a:pt x="2498869" y="0"/>
                  </a:lnTo>
                  <a:lnTo>
                    <a:pt x="2502894" y="0"/>
                  </a:lnTo>
                  <a:lnTo>
                    <a:pt x="2506744" y="1574"/>
                  </a:lnTo>
                  <a:lnTo>
                    <a:pt x="2509569" y="4424"/>
                  </a:lnTo>
                  <a:lnTo>
                    <a:pt x="2512394" y="7249"/>
                  </a:lnTo>
                  <a:lnTo>
                    <a:pt x="2513994" y="11099"/>
                  </a:lnTo>
                  <a:lnTo>
                    <a:pt x="2513994" y="15124"/>
                  </a:lnTo>
                  <a:lnTo>
                    <a:pt x="2513994" y="75624"/>
                  </a:lnTo>
                  <a:lnTo>
                    <a:pt x="2513994" y="83974"/>
                  </a:lnTo>
                  <a:lnTo>
                    <a:pt x="2507219" y="90749"/>
                  </a:lnTo>
                  <a:lnTo>
                    <a:pt x="2498869" y="90749"/>
                  </a:lnTo>
                  <a:lnTo>
                    <a:pt x="15124" y="90749"/>
                  </a:lnTo>
                  <a:lnTo>
                    <a:pt x="6774" y="90749"/>
                  </a:lnTo>
                  <a:lnTo>
                    <a:pt x="0" y="83974"/>
                  </a:lnTo>
                  <a:lnTo>
                    <a:pt x="0" y="75624"/>
                  </a:lnTo>
                  <a:lnTo>
                    <a:pt x="0" y="15124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10265804" y="5549213"/>
              <a:ext cx="1417320" cy="90805"/>
            </a:xfrm>
            <a:custGeom>
              <a:avLst/>
              <a:gdLst/>
              <a:ahLst/>
              <a:cxnLst/>
              <a:rect l="l" t="t" r="r" b="b"/>
              <a:pathLst>
                <a:path w="1417320" h="90804">
                  <a:moveTo>
                    <a:pt x="1410422" y="90749"/>
                  </a:moveTo>
                  <a:lnTo>
                    <a:pt x="6774" y="90749"/>
                  </a:lnTo>
                  <a:lnTo>
                    <a:pt x="0" y="83974"/>
                  </a:lnTo>
                  <a:lnTo>
                    <a:pt x="0" y="15124"/>
                  </a:lnTo>
                  <a:lnTo>
                    <a:pt x="0" y="6774"/>
                  </a:lnTo>
                  <a:lnTo>
                    <a:pt x="6774" y="0"/>
                  </a:lnTo>
                  <a:lnTo>
                    <a:pt x="1406097" y="0"/>
                  </a:lnTo>
                  <a:lnTo>
                    <a:pt x="1409947" y="1574"/>
                  </a:lnTo>
                  <a:lnTo>
                    <a:pt x="1412772" y="4424"/>
                  </a:lnTo>
                  <a:lnTo>
                    <a:pt x="1415597" y="7249"/>
                  </a:lnTo>
                  <a:lnTo>
                    <a:pt x="1417197" y="11099"/>
                  </a:lnTo>
                  <a:lnTo>
                    <a:pt x="1417197" y="83974"/>
                  </a:lnTo>
                  <a:lnTo>
                    <a:pt x="1410422" y="9074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6" name="object 86"/>
            <p:cNvSpPr/>
            <p:nvPr/>
          </p:nvSpPr>
          <p:spPr>
            <a:xfrm>
              <a:off x="10265804" y="5549213"/>
              <a:ext cx="1417320" cy="90805"/>
            </a:xfrm>
            <a:custGeom>
              <a:avLst/>
              <a:gdLst/>
              <a:ahLst/>
              <a:cxnLst/>
              <a:rect l="l" t="t" r="r" b="b"/>
              <a:pathLst>
                <a:path w="1417320" h="90804">
                  <a:moveTo>
                    <a:pt x="0" y="15124"/>
                  </a:moveTo>
                  <a:lnTo>
                    <a:pt x="0" y="6774"/>
                  </a:lnTo>
                  <a:lnTo>
                    <a:pt x="6774" y="0"/>
                  </a:lnTo>
                  <a:lnTo>
                    <a:pt x="15124" y="0"/>
                  </a:lnTo>
                  <a:lnTo>
                    <a:pt x="1402072" y="0"/>
                  </a:lnTo>
                  <a:lnTo>
                    <a:pt x="1406097" y="0"/>
                  </a:lnTo>
                  <a:lnTo>
                    <a:pt x="1409947" y="1574"/>
                  </a:lnTo>
                  <a:lnTo>
                    <a:pt x="1412772" y="4424"/>
                  </a:lnTo>
                  <a:lnTo>
                    <a:pt x="1415597" y="7249"/>
                  </a:lnTo>
                  <a:lnTo>
                    <a:pt x="1417197" y="11099"/>
                  </a:lnTo>
                  <a:lnTo>
                    <a:pt x="1417197" y="15124"/>
                  </a:lnTo>
                  <a:lnTo>
                    <a:pt x="1417197" y="75624"/>
                  </a:lnTo>
                  <a:lnTo>
                    <a:pt x="1417197" y="83974"/>
                  </a:lnTo>
                  <a:lnTo>
                    <a:pt x="1410422" y="90749"/>
                  </a:lnTo>
                  <a:lnTo>
                    <a:pt x="1402072" y="90749"/>
                  </a:lnTo>
                  <a:lnTo>
                    <a:pt x="15124" y="90749"/>
                  </a:lnTo>
                  <a:lnTo>
                    <a:pt x="6774" y="90749"/>
                  </a:lnTo>
                  <a:lnTo>
                    <a:pt x="0" y="83974"/>
                  </a:lnTo>
                  <a:lnTo>
                    <a:pt x="0" y="75624"/>
                  </a:lnTo>
                  <a:lnTo>
                    <a:pt x="0" y="15124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6545087" y="2341570"/>
            <a:ext cx="585470" cy="82233"/>
            <a:chOff x="13090173" y="4683140"/>
            <a:chExt cx="1170940" cy="164465"/>
          </a:xfrm>
        </p:grpSpPr>
        <p:sp>
          <p:nvSpPr>
            <p:cNvPr id="88" name="object 88"/>
            <p:cNvSpPr/>
            <p:nvPr/>
          </p:nvSpPr>
          <p:spPr>
            <a:xfrm>
              <a:off x="13109223" y="4763690"/>
              <a:ext cx="959485" cy="1905"/>
            </a:xfrm>
            <a:custGeom>
              <a:avLst/>
              <a:gdLst/>
              <a:ahLst/>
              <a:cxnLst/>
              <a:rect l="l" t="t" r="r" b="b"/>
              <a:pathLst>
                <a:path w="959484" h="1904">
                  <a:moveTo>
                    <a:pt x="0" y="0"/>
                  </a:moveTo>
                  <a:lnTo>
                    <a:pt x="959398" y="14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89" name="object 8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49471" y="4683140"/>
              <a:ext cx="211099" cy="163974"/>
            </a:xfrm>
            <a:prstGeom prst="rect">
              <a:avLst/>
            </a:prstGeom>
          </p:spPr>
        </p:pic>
      </p:grpSp>
      <p:sp>
        <p:nvSpPr>
          <p:cNvPr id="90" name="object 90"/>
          <p:cNvSpPr txBox="1"/>
          <p:nvPr/>
        </p:nvSpPr>
        <p:spPr>
          <a:xfrm>
            <a:off x="325787" y="3506419"/>
            <a:ext cx="4256723" cy="96308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7630" algn="ctr">
              <a:spcBef>
                <a:spcPts val="50"/>
              </a:spcBef>
            </a:pPr>
            <a:r>
              <a:rPr sz="2000" spc="-5" dirty="0">
                <a:latin typeface="Lato"/>
                <a:cs typeface="Lato"/>
              </a:rPr>
              <a:t>Retriever</a:t>
            </a:r>
            <a:endParaRPr sz="2000">
              <a:latin typeface="Lato"/>
              <a:cs typeface="Lato"/>
            </a:endParaRPr>
          </a:p>
          <a:p>
            <a:pPr marL="6350" marR="2540">
              <a:spcBef>
                <a:spcPts val="1663"/>
              </a:spcBef>
            </a:pPr>
            <a:r>
              <a:rPr spc="-15" dirty="0">
                <a:latin typeface="Lato"/>
                <a:cs typeface="Lato"/>
              </a:rPr>
              <a:t>Lewis</a:t>
            </a:r>
            <a:r>
              <a:rPr spc="-70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et</a:t>
            </a:r>
            <a:r>
              <a:rPr spc="-70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al.</a:t>
            </a:r>
            <a:r>
              <a:rPr spc="-70" dirty="0">
                <a:latin typeface="Lato"/>
                <a:cs typeface="Lato"/>
              </a:rPr>
              <a:t> </a:t>
            </a:r>
            <a:r>
              <a:rPr spc="-13" dirty="0">
                <a:latin typeface="Lato"/>
                <a:cs typeface="Lato"/>
              </a:rPr>
              <a:t>2020</a:t>
            </a:r>
            <a:r>
              <a:rPr spc="-70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“Retrieval-Augmented</a:t>
            </a:r>
            <a:r>
              <a:rPr spc="-70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Generation</a:t>
            </a:r>
            <a:r>
              <a:rPr spc="-70" dirty="0">
                <a:latin typeface="Lato"/>
                <a:cs typeface="Lato"/>
              </a:rPr>
              <a:t> </a:t>
            </a:r>
            <a:r>
              <a:rPr spc="-13" dirty="0">
                <a:latin typeface="Lato"/>
                <a:cs typeface="Lato"/>
              </a:rPr>
              <a:t>for </a:t>
            </a:r>
            <a:r>
              <a:rPr dirty="0">
                <a:latin typeface="Lato"/>
                <a:cs typeface="Lato"/>
              </a:rPr>
              <a:t>Knowledge-</a:t>
            </a:r>
            <a:r>
              <a:rPr spc="-5" dirty="0">
                <a:latin typeface="Lato"/>
                <a:cs typeface="Lato"/>
              </a:rPr>
              <a:t>Intensive</a:t>
            </a:r>
            <a:r>
              <a:rPr spc="-83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NLP</a:t>
            </a:r>
            <a:r>
              <a:rPr spc="-8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Tasks”</a:t>
            </a:r>
            <a:endParaRPr>
              <a:latin typeface="Lato"/>
              <a:cs typeface="Lato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729697" y="3240618"/>
            <a:ext cx="3536633" cy="206692"/>
          </a:xfrm>
          <a:custGeom>
            <a:avLst/>
            <a:gdLst/>
            <a:ahLst/>
            <a:cxnLst/>
            <a:rect l="l" t="t" r="r" b="b"/>
            <a:pathLst>
              <a:path w="7073265" h="413384">
                <a:moveTo>
                  <a:pt x="7072788" y="0"/>
                </a:moveTo>
                <a:lnTo>
                  <a:pt x="7072788" y="80343"/>
                </a:lnTo>
                <a:lnTo>
                  <a:pt x="7072788" y="145949"/>
                </a:lnTo>
                <a:lnTo>
                  <a:pt x="7072788" y="190180"/>
                </a:lnTo>
                <a:lnTo>
                  <a:pt x="7072788" y="206399"/>
                </a:lnTo>
                <a:lnTo>
                  <a:pt x="3536395" y="206399"/>
                </a:lnTo>
                <a:lnTo>
                  <a:pt x="3536395" y="222618"/>
                </a:lnTo>
                <a:lnTo>
                  <a:pt x="3536395" y="266849"/>
                </a:lnTo>
                <a:lnTo>
                  <a:pt x="3536395" y="332455"/>
                </a:lnTo>
                <a:lnTo>
                  <a:pt x="3536395" y="412799"/>
                </a:lnTo>
                <a:lnTo>
                  <a:pt x="3536395" y="332455"/>
                </a:lnTo>
                <a:lnTo>
                  <a:pt x="3536395" y="266849"/>
                </a:lnTo>
                <a:lnTo>
                  <a:pt x="3536395" y="222618"/>
                </a:lnTo>
                <a:lnTo>
                  <a:pt x="3536395" y="206399"/>
                </a:lnTo>
                <a:lnTo>
                  <a:pt x="2" y="206399"/>
                </a:lnTo>
                <a:lnTo>
                  <a:pt x="2" y="202396"/>
                </a:lnTo>
                <a:lnTo>
                  <a:pt x="1" y="190687"/>
                </a:lnTo>
                <a:lnTo>
                  <a:pt x="0" y="171721"/>
                </a:lnTo>
                <a:lnTo>
                  <a:pt x="0" y="145949"/>
                </a:lnTo>
                <a:lnTo>
                  <a:pt x="0" y="114517"/>
                </a:lnTo>
                <a:lnTo>
                  <a:pt x="0" y="78993"/>
                </a:lnTo>
                <a:lnTo>
                  <a:pt x="0" y="40460"/>
                </a:lnTo>
                <a:lnTo>
                  <a:pt x="0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6293936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/>
              <a:t>Example:</a:t>
            </a:r>
            <a:r>
              <a:rPr spc="-160" dirty="0"/>
              <a:t> </a:t>
            </a:r>
            <a:r>
              <a:rPr dirty="0"/>
              <a:t>Searching</a:t>
            </a:r>
            <a:r>
              <a:rPr spc="-158" dirty="0"/>
              <a:t> </a:t>
            </a:r>
            <a:r>
              <a:rPr dirty="0"/>
              <a:t>legal</a:t>
            </a:r>
            <a:r>
              <a:rPr spc="-160" dirty="0"/>
              <a:t> </a:t>
            </a:r>
            <a:r>
              <a:rPr spc="-5" dirty="0"/>
              <a:t>documents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80917" y="3197775"/>
            <a:ext cx="603250" cy="496253"/>
            <a:chOff x="1561834" y="6395549"/>
            <a:chExt cx="1206500" cy="992505"/>
          </a:xfrm>
        </p:grpSpPr>
        <p:sp>
          <p:nvSpPr>
            <p:cNvPr id="4" name="object 4"/>
            <p:cNvSpPr/>
            <p:nvPr/>
          </p:nvSpPr>
          <p:spPr>
            <a:xfrm>
              <a:off x="1566596" y="6400312"/>
              <a:ext cx="1196975" cy="982980"/>
            </a:xfrm>
            <a:custGeom>
              <a:avLst/>
              <a:gdLst/>
              <a:ahLst/>
              <a:cxnLst/>
              <a:rect l="l" t="t" r="r" b="b"/>
              <a:pathLst>
                <a:path w="1196975" h="982979">
                  <a:moveTo>
                    <a:pt x="950698" y="982798"/>
                  </a:moveTo>
                  <a:lnTo>
                    <a:pt x="245699" y="982798"/>
                  </a:lnTo>
                  <a:lnTo>
                    <a:pt x="0" y="491399"/>
                  </a:lnTo>
                  <a:lnTo>
                    <a:pt x="245699" y="0"/>
                  </a:lnTo>
                  <a:lnTo>
                    <a:pt x="950698" y="0"/>
                  </a:lnTo>
                  <a:lnTo>
                    <a:pt x="1196397" y="491399"/>
                  </a:lnTo>
                  <a:lnTo>
                    <a:pt x="950698" y="9827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1566596" y="6400312"/>
              <a:ext cx="1196975" cy="982980"/>
            </a:xfrm>
            <a:custGeom>
              <a:avLst/>
              <a:gdLst/>
              <a:ahLst/>
              <a:cxnLst/>
              <a:rect l="l" t="t" r="r" b="b"/>
              <a:pathLst>
                <a:path w="1196975" h="982979">
                  <a:moveTo>
                    <a:pt x="0" y="491399"/>
                  </a:moveTo>
                  <a:lnTo>
                    <a:pt x="245699" y="0"/>
                  </a:lnTo>
                  <a:lnTo>
                    <a:pt x="950698" y="0"/>
                  </a:lnTo>
                  <a:lnTo>
                    <a:pt x="1196397" y="491399"/>
                  </a:lnTo>
                  <a:lnTo>
                    <a:pt x="950698" y="982798"/>
                  </a:lnTo>
                  <a:lnTo>
                    <a:pt x="245699" y="982798"/>
                  </a:lnTo>
                  <a:lnTo>
                    <a:pt x="0" y="491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94602" y="1095730"/>
            <a:ext cx="1047432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dirty="0">
                <a:latin typeface="Lato"/>
                <a:cs typeface="Lato"/>
              </a:rPr>
              <a:t>Input</a:t>
            </a:r>
            <a:r>
              <a:rPr sz="1600" spc="-68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query</a:t>
            </a:r>
            <a:endParaRPr sz="16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6575" y="3953624"/>
            <a:ext cx="1360488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dirty="0">
                <a:latin typeface="Lato"/>
                <a:cs typeface="Lato"/>
              </a:rPr>
              <a:t>Query</a:t>
            </a:r>
            <a:r>
              <a:rPr sz="1600" spc="-102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Encoder</a:t>
            </a:r>
            <a:endParaRPr sz="16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73295" y="3953624"/>
            <a:ext cx="2611438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dirty="0">
                <a:latin typeface="Lato"/>
                <a:cs typeface="Lato"/>
              </a:rPr>
              <a:t>External</a:t>
            </a:r>
            <a:r>
              <a:rPr sz="1600" spc="-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Information</a:t>
            </a:r>
            <a:r>
              <a:rPr sz="1600" spc="-3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Sources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44259" y="3137956"/>
            <a:ext cx="2730183" cy="591503"/>
            <a:chOff x="3088518" y="6275912"/>
            <a:chExt cx="5460365" cy="118300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5760" y="6275912"/>
              <a:ext cx="1182847" cy="11828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07568" y="6887810"/>
              <a:ext cx="4029710" cy="7620"/>
            </a:xfrm>
            <a:custGeom>
              <a:avLst/>
              <a:gdLst/>
              <a:ahLst/>
              <a:cxnLst/>
              <a:rect l="l" t="t" r="r" b="b"/>
              <a:pathLst>
                <a:path w="4029709" h="7620">
                  <a:moveTo>
                    <a:pt x="0" y="0"/>
                  </a:moveTo>
                  <a:lnTo>
                    <a:pt x="4029591" y="7374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7985" y="6813211"/>
              <a:ext cx="211124" cy="16394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282279" y="3322782"/>
            <a:ext cx="87439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5" dirty="0">
                <a:latin typeface="Lato"/>
                <a:cs typeface="Lato"/>
              </a:rPr>
              <a:t>documents</a:t>
            </a:r>
            <a:endParaRPr>
              <a:latin typeface="Lato"/>
              <a:cs typeface="La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28933" y="2406233"/>
            <a:ext cx="82233" cy="607060"/>
            <a:chOff x="2057865" y="4812465"/>
            <a:chExt cx="164465" cy="1214120"/>
          </a:xfrm>
        </p:grpSpPr>
        <p:sp>
          <p:nvSpPr>
            <p:cNvPr id="15" name="object 15"/>
            <p:cNvSpPr/>
            <p:nvPr/>
          </p:nvSpPr>
          <p:spPr>
            <a:xfrm>
              <a:off x="2132515" y="4831515"/>
              <a:ext cx="7620" cy="1002665"/>
            </a:xfrm>
            <a:custGeom>
              <a:avLst/>
              <a:gdLst/>
              <a:ahLst/>
              <a:cxnLst/>
              <a:rect l="l" t="t" r="r" b="b"/>
              <a:pathLst>
                <a:path w="7619" h="1002664">
                  <a:moveTo>
                    <a:pt x="0" y="0"/>
                  </a:moveTo>
                  <a:lnTo>
                    <a:pt x="7329" y="1002597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7865" y="5814613"/>
              <a:ext cx="163957" cy="211449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5867513" y="3066669"/>
            <a:ext cx="3169920" cy="615633"/>
          </a:xfrm>
          <a:custGeom>
            <a:avLst/>
            <a:gdLst/>
            <a:ahLst/>
            <a:cxnLst/>
            <a:rect l="l" t="t" r="r" b="b"/>
            <a:pathLst>
              <a:path w="6339840" h="1231265">
                <a:moveTo>
                  <a:pt x="0" y="0"/>
                </a:moveTo>
                <a:lnTo>
                  <a:pt x="6339587" y="0"/>
                </a:lnTo>
                <a:lnTo>
                  <a:pt x="6339587" y="1231197"/>
                </a:lnTo>
                <a:lnTo>
                  <a:pt x="0" y="12311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8" name="object 18"/>
          <p:cNvSpPr txBox="1"/>
          <p:nvPr/>
        </p:nvSpPr>
        <p:spPr>
          <a:xfrm>
            <a:off x="5867513" y="3120069"/>
            <a:ext cx="3169920" cy="461024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90488" marR="88265">
              <a:spcBef>
                <a:spcPts val="235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Who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is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plaintiff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in</a:t>
            </a:r>
            <a:r>
              <a:rPr b="1" spc="-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case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22-48710BI-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SME?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3695" y="995924"/>
            <a:ext cx="3169920" cy="1833194"/>
          </a:xfrm>
          <a:prstGeom prst="rect">
            <a:avLst/>
          </a:prstGeom>
          <a:solidFill>
            <a:srgbClr val="C1E8F7"/>
          </a:solidFill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170" marR="88265">
              <a:spcBef>
                <a:spcPts val="655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UNITED</a:t>
            </a:r>
            <a:r>
              <a:rPr b="1" spc="-23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STATES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DISTRICT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COURT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SOUTHERN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DISTRICT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OF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MAINE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5"/>
              </a:spcBef>
            </a:pPr>
            <a:endParaRPr>
              <a:latin typeface="Courier New"/>
              <a:cs typeface="Courier New"/>
            </a:endParaRPr>
          </a:p>
          <a:p>
            <a:pPr marL="90170"/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CASE NUMBER: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22-48710BI-</a:t>
            </a:r>
            <a:r>
              <a:rPr b="1" spc="-13" dirty="0">
                <a:solidFill>
                  <a:srgbClr val="232F3D"/>
                </a:solidFill>
                <a:latin typeface="Courier New"/>
                <a:cs typeface="Courier New"/>
              </a:rPr>
              <a:t>SME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3"/>
              </a:spcBef>
            </a:pPr>
            <a:endParaRPr>
              <a:latin typeface="Courier New"/>
              <a:cs typeface="Courier New"/>
            </a:endParaRPr>
          </a:p>
          <a:p>
            <a:pPr marL="90170" marR="194945">
              <a:spcBef>
                <a:spcPts val="3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Busy</a:t>
            </a:r>
            <a:r>
              <a:rPr b="1" spc="-23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Industries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(Plaintiff) </a:t>
            </a:r>
            <a:r>
              <a:rPr b="1" spc="-13" dirty="0">
                <a:solidFill>
                  <a:srgbClr val="232F3D"/>
                </a:solidFill>
                <a:latin typeface="Courier New"/>
                <a:cs typeface="Courier New"/>
              </a:rPr>
              <a:t>vs.</a:t>
            </a:r>
            <a:endParaRPr>
              <a:latin typeface="Courier New"/>
              <a:cs typeface="Courier New"/>
            </a:endParaRPr>
          </a:p>
          <a:p>
            <a:pPr marL="90170"/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State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of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Maine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(Defendant)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865132" y="993542"/>
            <a:ext cx="3174683" cy="2129155"/>
            <a:chOff x="11730263" y="1987083"/>
            <a:chExt cx="6349365" cy="4258310"/>
          </a:xfrm>
        </p:grpSpPr>
        <p:sp>
          <p:nvSpPr>
            <p:cNvPr id="21" name="object 21"/>
            <p:cNvSpPr/>
            <p:nvPr/>
          </p:nvSpPr>
          <p:spPr>
            <a:xfrm>
              <a:off x="11735026" y="1991846"/>
              <a:ext cx="6339840" cy="4248785"/>
            </a:xfrm>
            <a:custGeom>
              <a:avLst/>
              <a:gdLst/>
              <a:ahLst/>
              <a:cxnLst/>
              <a:rect l="l" t="t" r="r" b="b"/>
              <a:pathLst>
                <a:path w="6339840" h="4248785">
                  <a:moveTo>
                    <a:pt x="6339587" y="4248291"/>
                  </a:moveTo>
                  <a:lnTo>
                    <a:pt x="0" y="4248291"/>
                  </a:lnTo>
                  <a:lnTo>
                    <a:pt x="0" y="0"/>
                  </a:lnTo>
                  <a:lnTo>
                    <a:pt x="6339587" y="0"/>
                  </a:lnTo>
                  <a:lnTo>
                    <a:pt x="6339587" y="4248291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1735026" y="1991846"/>
              <a:ext cx="6339840" cy="4248785"/>
            </a:xfrm>
            <a:custGeom>
              <a:avLst/>
              <a:gdLst/>
              <a:ahLst/>
              <a:cxnLst/>
              <a:rect l="l" t="t" r="r" b="b"/>
              <a:pathLst>
                <a:path w="6339840" h="4248785">
                  <a:moveTo>
                    <a:pt x="0" y="0"/>
                  </a:moveTo>
                  <a:lnTo>
                    <a:pt x="6339587" y="0"/>
                  </a:lnTo>
                  <a:lnTo>
                    <a:pt x="6339587" y="4248291"/>
                  </a:lnTo>
                  <a:lnTo>
                    <a:pt x="0" y="424829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958018" y="1072948"/>
            <a:ext cx="2993390" cy="175560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R="254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UNITED</a:t>
            </a:r>
            <a:r>
              <a:rPr b="1" spc="-23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STATES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DISTRICT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COURT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SOUTHERN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DISTRICT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OF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MAINE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3"/>
              </a:spcBef>
            </a:pPr>
            <a:endParaRPr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CASE NUMBER: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22-48710BI-</a:t>
            </a:r>
            <a:r>
              <a:rPr b="1" spc="-13" dirty="0">
                <a:solidFill>
                  <a:srgbClr val="232F3D"/>
                </a:solidFill>
                <a:latin typeface="Courier New"/>
                <a:cs typeface="Courier New"/>
              </a:rPr>
              <a:t>SME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5"/>
              </a:spcBef>
            </a:pPr>
            <a:endParaRPr>
              <a:latin typeface="Courier New"/>
              <a:cs typeface="Courier New"/>
            </a:endParaRPr>
          </a:p>
          <a:p>
            <a:pPr marR="109538"/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Busy</a:t>
            </a:r>
            <a:r>
              <a:rPr b="1" spc="-23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Industries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(Plaintiff) </a:t>
            </a:r>
            <a:r>
              <a:rPr b="1" spc="-13" dirty="0">
                <a:solidFill>
                  <a:srgbClr val="232F3D"/>
                </a:solidFill>
                <a:latin typeface="Courier New"/>
                <a:cs typeface="Courier New"/>
              </a:rPr>
              <a:t>vs.</a:t>
            </a:r>
            <a:endParaRPr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State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of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Maine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(Defendant)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200" y="1450822"/>
            <a:ext cx="2012633" cy="730328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170" marR="104458">
              <a:spcBef>
                <a:spcPts val="655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Who</a:t>
            </a:r>
            <a:r>
              <a:rPr b="1" spc="-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is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13" dirty="0">
                <a:solidFill>
                  <a:srgbClr val="232F3D"/>
                </a:solidFill>
                <a:latin typeface="Courier New"/>
                <a:cs typeface="Courier New"/>
              </a:rPr>
              <a:t>the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plaintiff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in</a:t>
            </a:r>
            <a:r>
              <a:rPr b="1" spc="-13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case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22-48710BI-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SME?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354239" y="3426706"/>
            <a:ext cx="448628" cy="82233"/>
            <a:chOff x="10708478" y="6853411"/>
            <a:chExt cx="897255" cy="164465"/>
          </a:xfrm>
        </p:grpSpPr>
        <p:sp>
          <p:nvSpPr>
            <p:cNvPr id="26" name="object 26"/>
            <p:cNvSpPr/>
            <p:nvPr/>
          </p:nvSpPr>
          <p:spPr>
            <a:xfrm>
              <a:off x="10727528" y="6924135"/>
              <a:ext cx="686435" cy="11430"/>
            </a:xfrm>
            <a:custGeom>
              <a:avLst/>
              <a:gdLst/>
              <a:ahLst/>
              <a:cxnLst/>
              <a:rect l="l" t="t" r="r" b="b"/>
              <a:pathLst>
                <a:path w="686434" h="11429">
                  <a:moveTo>
                    <a:pt x="0" y="0"/>
                  </a:moveTo>
                  <a:lnTo>
                    <a:pt x="685823" y="112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93276" y="6853411"/>
              <a:ext cx="211999" cy="163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4196" y="1998468"/>
            <a:ext cx="4177983" cy="1127232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356553" marR="2540" indent="-350520">
              <a:spcBef>
                <a:spcPts val="50"/>
              </a:spcBef>
            </a:pPr>
            <a:r>
              <a:rPr sz="3600" spc="35" dirty="0"/>
              <a:t>Retrieval</a:t>
            </a:r>
            <a:r>
              <a:rPr sz="3600" spc="-215" dirty="0"/>
              <a:t> </a:t>
            </a:r>
            <a:r>
              <a:rPr sz="3600" spc="-5" dirty="0"/>
              <a:t>augmented </a:t>
            </a:r>
            <a:r>
              <a:rPr sz="3600" dirty="0"/>
              <a:t>generation</a:t>
            </a:r>
            <a:r>
              <a:rPr sz="3600" spc="-165" dirty="0"/>
              <a:t> </a:t>
            </a:r>
            <a:r>
              <a:rPr sz="3600" spc="33" dirty="0"/>
              <a:t>(RAG)</a:t>
            </a:r>
            <a:endParaRPr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324" y="379606"/>
            <a:ext cx="5967364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/>
              <a:t>Example:</a:t>
            </a:r>
            <a:r>
              <a:rPr spc="-160" dirty="0"/>
              <a:t> </a:t>
            </a:r>
            <a:r>
              <a:rPr dirty="0"/>
              <a:t>Searching</a:t>
            </a:r>
            <a:r>
              <a:rPr spc="-158" dirty="0"/>
              <a:t> </a:t>
            </a:r>
            <a:r>
              <a:rPr dirty="0"/>
              <a:t>legal</a:t>
            </a:r>
            <a:r>
              <a:rPr spc="-160" dirty="0"/>
              <a:t> </a:t>
            </a:r>
            <a:r>
              <a:rPr spc="-5" dirty="0"/>
              <a:t>documents</a:t>
            </a:r>
          </a:p>
        </p:txBody>
      </p:sp>
      <p:sp>
        <p:nvSpPr>
          <p:cNvPr id="3" name="object 3"/>
          <p:cNvSpPr/>
          <p:nvPr/>
        </p:nvSpPr>
        <p:spPr>
          <a:xfrm>
            <a:off x="457324" y="3066669"/>
            <a:ext cx="3169920" cy="615633"/>
          </a:xfrm>
          <a:custGeom>
            <a:avLst/>
            <a:gdLst/>
            <a:ahLst/>
            <a:cxnLst/>
            <a:rect l="l" t="t" r="r" b="b"/>
            <a:pathLst>
              <a:path w="6339840" h="1231265">
                <a:moveTo>
                  <a:pt x="0" y="0"/>
                </a:moveTo>
                <a:lnTo>
                  <a:pt x="6339587" y="0"/>
                </a:lnTo>
                <a:lnTo>
                  <a:pt x="6339587" y="1231197"/>
                </a:lnTo>
                <a:lnTo>
                  <a:pt x="0" y="12311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4" name="object 4"/>
          <p:cNvSpPr txBox="1"/>
          <p:nvPr/>
        </p:nvSpPr>
        <p:spPr>
          <a:xfrm>
            <a:off x="457324" y="3120069"/>
            <a:ext cx="3169920" cy="461024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90170" marR="88265">
              <a:spcBef>
                <a:spcPts val="235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Who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is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plaintiff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in</a:t>
            </a:r>
            <a:r>
              <a:rPr b="1" spc="-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case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22-48710BI-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SME?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64556" y="1637058"/>
            <a:ext cx="1056323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spc="-5" dirty="0">
                <a:latin typeface="Lato"/>
                <a:cs typeface="Lato"/>
              </a:rPr>
              <a:t>Completion</a:t>
            </a:r>
            <a:endParaRPr sz="160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27937" y="2204470"/>
            <a:ext cx="1908493" cy="299441"/>
          </a:xfrm>
          <a:prstGeom prst="rect">
            <a:avLst/>
          </a:prstGeom>
          <a:solidFill>
            <a:srgbClr val="D8D1E8"/>
          </a:solidFill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488">
              <a:spcBef>
                <a:spcPts val="655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Busy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Industries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4943" y="993542"/>
            <a:ext cx="3174683" cy="2129155"/>
            <a:chOff x="909885" y="1987083"/>
            <a:chExt cx="6349365" cy="4258310"/>
          </a:xfrm>
        </p:grpSpPr>
        <p:sp>
          <p:nvSpPr>
            <p:cNvPr id="8" name="object 8"/>
            <p:cNvSpPr/>
            <p:nvPr/>
          </p:nvSpPr>
          <p:spPr>
            <a:xfrm>
              <a:off x="914648" y="1991846"/>
              <a:ext cx="6339840" cy="4248785"/>
            </a:xfrm>
            <a:custGeom>
              <a:avLst/>
              <a:gdLst/>
              <a:ahLst/>
              <a:cxnLst/>
              <a:rect l="l" t="t" r="r" b="b"/>
              <a:pathLst>
                <a:path w="6339840" h="4248785">
                  <a:moveTo>
                    <a:pt x="6339587" y="4248291"/>
                  </a:moveTo>
                  <a:lnTo>
                    <a:pt x="0" y="4248291"/>
                  </a:lnTo>
                  <a:lnTo>
                    <a:pt x="0" y="0"/>
                  </a:lnTo>
                  <a:lnTo>
                    <a:pt x="6339587" y="0"/>
                  </a:lnTo>
                  <a:lnTo>
                    <a:pt x="6339587" y="4248291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914648" y="1991846"/>
              <a:ext cx="6339840" cy="4248785"/>
            </a:xfrm>
            <a:custGeom>
              <a:avLst/>
              <a:gdLst/>
              <a:ahLst/>
              <a:cxnLst/>
              <a:rect l="l" t="t" r="r" b="b"/>
              <a:pathLst>
                <a:path w="6339840" h="4248785">
                  <a:moveTo>
                    <a:pt x="0" y="0"/>
                  </a:moveTo>
                  <a:lnTo>
                    <a:pt x="6339587" y="0"/>
                  </a:lnTo>
                  <a:lnTo>
                    <a:pt x="6339587" y="4248291"/>
                  </a:lnTo>
                  <a:lnTo>
                    <a:pt x="0" y="424829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7811" y="1072948"/>
            <a:ext cx="2993390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R="254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UNITED</a:t>
            </a:r>
            <a:r>
              <a:rPr b="1" spc="-23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STATES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DISTRICT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COURT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SOUTHERN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DISTRICT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OF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MAINE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7811" y="1713027"/>
            <a:ext cx="288671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CASE NUMBER: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22-48710BI-</a:t>
            </a:r>
            <a:r>
              <a:rPr b="1" spc="-13" dirty="0">
                <a:solidFill>
                  <a:srgbClr val="232F3D"/>
                </a:solidFill>
                <a:latin typeface="Courier New"/>
                <a:cs typeface="Courier New"/>
              </a:rPr>
              <a:t>SME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7811" y="2139746"/>
            <a:ext cx="2886710" cy="65274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R="254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Busy</a:t>
            </a:r>
            <a:r>
              <a:rPr b="1" spc="-23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Industries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(Plaintiff) </a:t>
            </a:r>
            <a:r>
              <a:rPr b="1" spc="-13" dirty="0">
                <a:solidFill>
                  <a:srgbClr val="232F3D"/>
                </a:solidFill>
                <a:latin typeface="Courier New"/>
                <a:cs typeface="Courier New"/>
              </a:rPr>
              <a:t>vs.</a:t>
            </a:r>
            <a:endParaRPr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State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of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Maine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(Defendant)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371135" y="1762590"/>
            <a:ext cx="1284923" cy="1284923"/>
            <a:chOff x="8742270" y="3525180"/>
            <a:chExt cx="2569845" cy="2569845"/>
          </a:xfrm>
        </p:grpSpPr>
        <p:sp>
          <p:nvSpPr>
            <p:cNvPr id="14" name="object 14"/>
            <p:cNvSpPr/>
            <p:nvPr/>
          </p:nvSpPr>
          <p:spPr>
            <a:xfrm>
              <a:off x="8747032" y="3529943"/>
              <a:ext cx="2560320" cy="2560320"/>
            </a:xfrm>
            <a:custGeom>
              <a:avLst/>
              <a:gdLst/>
              <a:ahLst/>
              <a:cxnLst/>
              <a:rect l="l" t="t" r="r" b="b"/>
              <a:pathLst>
                <a:path w="2560320" h="2560320">
                  <a:moveTo>
                    <a:pt x="1280097" y="2560194"/>
                  </a:moveTo>
                  <a:lnTo>
                    <a:pt x="1232107" y="2559311"/>
                  </a:lnTo>
                  <a:lnTo>
                    <a:pt x="1184562" y="2556683"/>
                  </a:lnTo>
                  <a:lnTo>
                    <a:pt x="1137495" y="2552341"/>
                  </a:lnTo>
                  <a:lnTo>
                    <a:pt x="1090935" y="2546315"/>
                  </a:lnTo>
                  <a:lnTo>
                    <a:pt x="1044913" y="2538636"/>
                  </a:lnTo>
                  <a:lnTo>
                    <a:pt x="999461" y="2529336"/>
                  </a:lnTo>
                  <a:lnTo>
                    <a:pt x="954610" y="2518446"/>
                  </a:lnTo>
                  <a:lnTo>
                    <a:pt x="910390" y="2505996"/>
                  </a:lnTo>
                  <a:lnTo>
                    <a:pt x="866832" y="2492017"/>
                  </a:lnTo>
                  <a:lnTo>
                    <a:pt x="823967" y="2476541"/>
                  </a:lnTo>
                  <a:lnTo>
                    <a:pt x="781827" y="2459597"/>
                  </a:lnTo>
                  <a:lnTo>
                    <a:pt x="740442" y="2441218"/>
                  </a:lnTo>
                  <a:lnTo>
                    <a:pt x="699843" y="2421434"/>
                  </a:lnTo>
                  <a:lnTo>
                    <a:pt x="660061" y="2400276"/>
                  </a:lnTo>
                  <a:lnTo>
                    <a:pt x="621128" y="2377775"/>
                  </a:lnTo>
                  <a:lnTo>
                    <a:pt x="583073" y="2353962"/>
                  </a:lnTo>
                  <a:lnTo>
                    <a:pt x="545927" y="2328867"/>
                  </a:lnTo>
                  <a:lnTo>
                    <a:pt x="509723" y="2302523"/>
                  </a:lnTo>
                  <a:lnTo>
                    <a:pt x="474491" y="2274959"/>
                  </a:lnTo>
                  <a:lnTo>
                    <a:pt x="440261" y="2246206"/>
                  </a:lnTo>
                  <a:lnTo>
                    <a:pt x="407065" y="2216297"/>
                  </a:lnTo>
                  <a:lnTo>
                    <a:pt x="374933" y="2185261"/>
                  </a:lnTo>
                  <a:lnTo>
                    <a:pt x="343897" y="2153129"/>
                  </a:lnTo>
                  <a:lnTo>
                    <a:pt x="313987" y="2119933"/>
                  </a:lnTo>
                  <a:lnTo>
                    <a:pt x="285235" y="2085703"/>
                  </a:lnTo>
                  <a:lnTo>
                    <a:pt x="257671" y="2050471"/>
                  </a:lnTo>
                  <a:lnTo>
                    <a:pt x="231327" y="2014266"/>
                  </a:lnTo>
                  <a:lnTo>
                    <a:pt x="206232" y="1977121"/>
                  </a:lnTo>
                  <a:lnTo>
                    <a:pt x="182419" y="1939066"/>
                  </a:lnTo>
                  <a:lnTo>
                    <a:pt x="159918" y="1900133"/>
                  </a:lnTo>
                  <a:lnTo>
                    <a:pt x="138760" y="1860351"/>
                  </a:lnTo>
                  <a:lnTo>
                    <a:pt x="118976" y="1819752"/>
                  </a:lnTo>
                  <a:lnTo>
                    <a:pt x="100597" y="1778367"/>
                  </a:lnTo>
                  <a:lnTo>
                    <a:pt x="83653" y="1736226"/>
                  </a:lnTo>
                  <a:lnTo>
                    <a:pt x="68177" y="1693362"/>
                  </a:lnTo>
                  <a:lnTo>
                    <a:pt x="54198" y="1649804"/>
                  </a:lnTo>
                  <a:lnTo>
                    <a:pt x="41748" y="1605584"/>
                  </a:lnTo>
                  <a:lnTo>
                    <a:pt x="30857" y="1560733"/>
                  </a:lnTo>
                  <a:lnTo>
                    <a:pt x="21558" y="1515281"/>
                  </a:lnTo>
                  <a:lnTo>
                    <a:pt x="13879" y="1469259"/>
                  </a:lnTo>
                  <a:lnTo>
                    <a:pt x="7853" y="1422699"/>
                  </a:lnTo>
                  <a:lnTo>
                    <a:pt x="3511" y="1375632"/>
                  </a:lnTo>
                  <a:lnTo>
                    <a:pt x="882" y="1328087"/>
                  </a:lnTo>
                  <a:lnTo>
                    <a:pt x="0" y="1280097"/>
                  </a:lnTo>
                  <a:lnTo>
                    <a:pt x="882" y="1232105"/>
                  </a:lnTo>
                  <a:lnTo>
                    <a:pt x="3511" y="1184559"/>
                  </a:lnTo>
                  <a:lnTo>
                    <a:pt x="7853" y="1137490"/>
                  </a:lnTo>
                  <a:lnTo>
                    <a:pt x="13879" y="1090929"/>
                  </a:lnTo>
                  <a:lnTo>
                    <a:pt x="21558" y="1044906"/>
                  </a:lnTo>
                  <a:lnTo>
                    <a:pt x="30857" y="999454"/>
                  </a:lnTo>
                  <a:lnTo>
                    <a:pt x="41748" y="954601"/>
                  </a:lnTo>
                  <a:lnTo>
                    <a:pt x="54198" y="910380"/>
                  </a:lnTo>
                  <a:lnTo>
                    <a:pt x="68177" y="866822"/>
                  </a:lnTo>
                  <a:lnTo>
                    <a:pt x="83653" y="823957"/>
                  </a:lnTo>
                  <a:lnTo>
                    <a:pt x="100597" y="781817"/>
                  </a:lnTo>
                  <a:lnTo>
                    <a:pt x="118976" y="740431"/>
                  </a:lnTo>
                  <a:lnTo>
                    <a:pt x="138760" y="699832"/>
                  </a:lnTo>
                  <a:lnTo>
                    <a:pt x="159918" y="660050"/>
                  </a:lnTo>
                  <a:lnTo>
                    <a:pt x="182419" y="621116"/>
                  </a:lnTo>
                  <a:lnTo>
                    <a:pt x="206232" y="583062"/>
                  </a:lnTo>
                  <a:lnTo>
                    <a:pt x="231327" y="545917"/>
                  </a:lnTo>
                  <a:lnTo>
                    <a:pt x="257671" y="509713"/>
                  </a:lnTo>
                  <a:lnTo>
                    <a:pt x="285235" y="474480"/>
                  </a:lnTo>
                  <a:lnTo>
                    <a:pt x="313987" y="440251"/>
                  </a:lnTo>
                  <a:lnTo>
                    <a:pt x="343897" y="407055"/>
                  </a:lnTo>
                  <a:lnTo>
                    <a:pt x="374933" y="374924"/>
                  </a:lnTo>
                  <a:lnTo>
                    <a:pt x="407065" y="343888"/>
                  </a:lnTo>
                  <a:lnTo>
                    <a:pt x="440261" y="313979"/>
                  </a:lnTo>
                  <a:lnTo>
                    <a:pt x="474491" y="285227"/>
                  </a:lnTo>
                  <a:lnTo>
                    <a:pt x="509723" y="257664"/>
                  </a:lnTo>
                  <a:lnTo>
                    <a:pt x="545927" y="231320"/>
                  </a:lnTo>
                  <a:lnTo>
                    <a:pt x="583073" y="206226"/>
                  </a:lnTo>
                  <a:lnTo>
                    <a:pt x="621128" y="182413"/>
                  </a:lnTo>
                  <a:lnTo>
                    <a:pt x="660061" y="159913"/>
                  </a:lnTo>
                  <a:lnTo>
                    <a:pt x="699843" y="138755"/>
                  </a:lnTo>
                  <a:lnTo>
                    <a:pt x="740442" y="118972"/>
                  </a:lnTo>
                  <a:lnTo>
                    <a:pt x="781827" y="100593"/>
                  </a:lnTo>
                  <a:lnTo>
                    <a:pt x="823967" y="83650"/>
                  </a:lnTo>
                  <a:lnTo>
                    <a:pt x="866832" y="68174"/>
                  </a:lnTo>
                  <a:lnTo>
                    <a:pt x="910390" y="54196"/>
                  </a:lnTo>
                  <a:lnTo>
                    <a:pt x="954610" y="41746"/>
                  </a:lnTo>
                  <a:lnTo>
                    <a:pt x="999461" y="30856"/>
                  </a:lnTo>
                  <a:lnTo>
                    <a:pt x="1044913" y="21557"/>
                  </a:lnTo>
                  <a:lnTo>
                    <a:pt x="1090935" y="13879"/>
                  </a:lnTo>
                  <a:lnTo>
                    <a:pt x="1137495" y="7853"/>
                  </a:lnTo>
                  <a:lnTo>
                    <a:pt x="1184562" y="3511"/>
                  </a:lnTo>
                  <a:lnTo>
                    <a:pt x="1232107" y="882"/>
                  </a:lnTo>
                  <a:lnTo>
                    <a:pt x="1280097" y="0"/>
                  </a:lnTo>
                  <a:lnTo>
                    <a:pt x="1330909" y="1007"/>
                  </a:lnTo>
                  <a:lnTo>
                    <a:pt x="1381458" y="4015"/>
                  </a:lnTo>
                  <a:lnTo>
                    <a:pt x="1431692" y="9002"/>
                  </a:lnTo>
                  <a:lnTo>
                    <a:pt x="1481555" y="15944"/>
                  </a:lnTo>
                  <a:lnTo>
                    <a:pt x="1530996" y="24821"/>
                  </a:lnTo>
                  <a:lnTo>
                    <a:pt x="1579959" y="35609"/>
                  </a:lnTo>
                  <a:lnTo>
                    <a:pt x="1628391" y="48287"/>
                  </a:lnTo>
                  <a:lnTo>
                    <a:pt x="1676239" y="62831"/>
                  </a:lnTo>
                  <a:lnTo>
                    <a:pt x="1723448" y="79221"/>
                  </a:lnTo>
                  <a:lnTo>
                    <a:pt x="1769965" y="97434"/>
                  </a:lnTo>
                  <a:lnTo>
                    <a:pt x="1815736" y="117447"/>
                  </a:lnTo>
                  <a:lnTo>
                    <a:pt x="1860707" y="139238"/>
                  </a:lnTo>
                  <a:lnTo>
                    <a:pt x="1904826" y="162786"/>
                  </a:lnTo>
                  <a:lnTo>
                    <a:pt x="1948037" y="188067"/>
                  </a:lnTo>
                  <a:lnTo>
                    <a:pt x="1990287" y="215060"/>
                  </a:lnTo>
                  <a:lnTo>
                    <a:pt x="2031523" y="243743"/>
                  </a:lnTo>
                  <a:lnTo>
                    <a:pt x="2071690" y="274093"/>
                  </a:lnTo>
                  <a:lnTo>
                    <a:pt x="2110735" y="306088"/>
                  </a:lnTo>
                  <a:lnTo>
                    <a:pt x="2148605" y="339705"/>
                  </a:lnTo>
                  <a:lnTo>
                    <a:pt x="2185245" y="374924"/>
                  </a:lnTo>
                  <a:lnTo>
                    <a:pt x="2220464" y="411564"/>
                  </a:lnTo>
                  <a:lnTo>
                    <a:pt x="2254082" y="449433"/>
                  </a:lnTo>
                  <a:lnTo>
                    <a:pt x="2286078" y="488479"/>
                  </a:lnTo>
                  <a:lnTo>
                    <a:pt x="2316428" y="528646"/>
                  </a:lnTo>
                  <a:lnTo>
                    <a:pt x="2345112" y="569882"/>
                  </a:lnTo>
                  <a:lnTo>
                    <a:pt x="2372107" y="612133"/>
                  </a:lnTo>
                  <a:lnTo>
                    <a:pt x="2397390" y="655344"/>
                  </a:lnTo>
                  <a:lnTo>
                    <a:pt x="2420939" y="699463"/>
                  </a:lnTo>
                  <a:lnTo>
                    <a:pt x="2442733" y="744435"/>
                  </a:lnTo>
                  <a:lnTo>
                    <a:pt x="2462748" y="790207"/>
                  </a:lnTo>
                  <a:lnTo>
                    <a:pt x="2480962" y="836725"/>
                  </a:lnTo>
                  <a:lnTo>
                    <a:pt x="2497354" y="883936"/>
                  </a:lnTo>
                  <a:lnTo>
                    <a:pt x="2511900" y="931785"/>
                  </a:lnTo>
                  <a:lnTo>
                    <a:pt x="2524579" y="980219"/>
                  </a:lnTo>
                  <a:lnTo>
                    <a:pt x="2535369" y="1029184"/>
                  </a:lnTo>
                  <a:lnTo>
                    <a:pt x="2544247" y="1078626"/>
                  </a:lnTo>
                  <a:lnTo>
                    <a:pt x="2551191" y="1128493"/>
                  </a:lnTo>
                  <a:lnTo>
                    <a:pt x="2556178" y="1178729"/>
                  </a:lnTo>
                  <a:lnTo>
                    <a:pt x="2559187" y="1229282"/>
                  </a:lnTo>
                  <a:lnTo>
                    <a:pt x="2560194" y="1280097"/>
                  </a:lnTo>
                  <a:lnTo>
                    <a:pt x="2559311" y="1328087"/>
                  </a:lnTo>
                  <a:lnTo>
                    <a:pt x="2556683" y="1375632"/>
                  </a:lnTo>
                  <a:lnTo>
                    <a:pt x="2552341" y="1422699"/>
                  </a:lnTo>
                  <a:lnTo>
                    <a:pt x="2546315" y="1469259"/>
                  </a:lnTo>
                  <a:lnTo>
                    <a:pt x="2538636" y="1515281"/>
                  </a:lnTo>
                  <a:lnTo>
                    <a:pt x="2529336" y="1560733"/>
                  </a:lnTo>
                  <a:lnTo>
                    <a:pt x="2518446" y="1605584"/>
                  </a:lnTo>
                  <a:lnTo>
                    <a:pt x="2505996" y="1649804"/>
                  </a:lnTo>
                  <a:lnTo>
                    <a:pt x="2492017" y="1693362"/>
                  </a:lnTo>
                  <a:lnTo>
                    <a:pt x="2476541" y="1736226"/>
                  </a:lnTo>
                  <a:lnTo>
                    <a:pt x="2459597" y="1778367"/>
                  </a:lnTo>
                  <a:lnTo>
                    <a:pt x="2441218" y="1819752"/>
                  </a:lnTo>
                  <a:lnTo>
                    <a:pt x="2421434" y="1860351"/>
                  </a:lnTo>
                  <a:lnTo>
                    <a:pt x="2400276" y="1900133"/>
                  </a:lnTo>
                  <a:lnTo>
                    <a:pt x="2377775" y="1939066"/>
                  </a:lnTo>
                  <a:lnTo>
                    <a:pt x="2353962" y="1977121"/>
                  </a:lnTo>
                  <a:lnTo>
                    <a:pt x="2328867" y="2014266"/>
                  </a:lnTo>
                  <a:lnTo>
                    <a:pt x="2302523" y="2050471"/>
                  </a:lnTo>
                  <a:lnTo>
                    <a:pt x="2274959" y="2085703"/>
                  </a:lnTo>
                  <a:lnTo>
                    <a:pt x="2246206" y="2119933"/>
                  </a:lnTo>
                  <a:lnTo>
                    <a:pt x="2216297" y="2153129"/>
                  </a:lnTo>
                  <a:lnTo>
                    <a:pt x="2185261" y="2185261"/>
                  </a:lnTo>
                  <a:lnTo>
                    <a:pt x="2153129" y="2216297"/>
                  </a:lnTo>
                  <a:lnTo>
                    <a:pt x="2119933" y="2246206"/>
                  </a:lnTo>
                  <a:lnTo>
                    <a:pt x="2085703" y="2274959"/>
                  </a:lnTo>
                  <a:lnTo>
                    <a:pt x="2050471" y="2302523"/>
                  </a:lnTo>
                  <a:lnTo>
                    <a:pt x="2014266" y="2328867"/>
                  </a:lnTo>
                  <a:lnTo>
                    <a:pt x="1977121" y="2353962"/>
                  </a:lnTo>
                  <a:lnTo>
                    <a:pt x="1939066" y="2377775"/>
                  </a:lnTo>
                  <a:lnTo>
                    <a:pt x="1900133" y="2400276"/>
                  </a:lnTo>
                  <a:lnTo>
                    <a:pt x="1860351" y="2421434"/>
                  </a:lnTo>
                  <a:lnTo>
                    <a:pt x="1819752" y="2441218"/>
                  </a:lnTo>
                  <a:lnTo>
                    <a:pt x="1778367" y="2459597"/>
                  </a:lnTo>
                  <a:lnTo>
                    <a:pt x="1736226" y="2476541"/>
                  </a:lnTo>
                  <a:lnTo>
                    <a:pt x="1693362" y="2492017"/>
                  </a:lnTo>
                  <a:lnTo>
                    <a:pt x="1649804" y="2505996"/>
                  </a:lnTo>
                  <a:lnTo>
                    <a:pt x="1605584" y="2518446"/>
                  </a:lnTo>
                  <a:lnTo>
                    <a:pt x="1560733" y="2529336"/>
                  </a:lnTo>
                  <a:lnTo>
                    <a:pt x="1515281" y="2538636"/>
                  </a:lnTo>
                  <a:lnTo>
                    <a:pt x="1469259" y="2546315"/>
                  </a:lnTo>
                  <a:lnTo>
                    <a:pt x="1422699" y="2552341"/>
                  </a:lnTo>
                  <a:lnTo>
                    <a:pt x="1375632" y="2556683"/>
                  </a:lnTo>
                  <a:lnTo>
                    <a:pt x="1328087" y="2559311"/>
                  </a:lnTo>
                  <a:lnTo>
                    <a:pt x="1280097" y="25601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8747032" y="3529943"/>
              <a:ext cx="2560320" cy="2560320"/>
            </a:xfrm>
            <a:custGeom>
              <a:avLst/>
              <a:gdLst/>
              <a:ahLst/>
              <a:cxnLst/>
              <a:rect l="l" t="t" r="r" b="b"/>
              <a:pathLst>
                <a:path w="2560320" h="2560320">
                  <a:moveTo>
                    <a:pt x="0" y="1280097"/>
                  </a:moveTo>
                  <a:lnTo>
                    <a:pt x="882" y="1232105"/>
                  </a:lnTo>
                  <a:lnTo>
                    <a:pt x="3511" y="1184559"/>
                  </a:lnTo>
                  <a:lnTo>
                    <a:pt x="7853" y="1137490"/>
                  </a:lnTo>
                  <a:lnTo>
                    <a:pt x="13879" y="1090929"/>
                  </a:lnTo>
                  <a:lnTo>
                    <a:pt x="21558" y="1044906"/>
                  </a:lnTo>
                  <a:lnTo>
                    <a:pt x="30857" y="999454"/>
                  </a:lnTo>
                  <a:lnTo>
                    <a:pt x="41748" y="954601"/>
                  </a:lnTo>
                  <a:lnTo>
                    <a:pt x="54198" y="910380"/>
                  </a:lnTo>
                  <a:lnTo>
                    <a:pt x="68177" y="866822"/>
                  </a:lnTo>
                  <a:lnTo>
                    <a:pt x="83653" y="823957"/>
                  </a:lnTo>
                  <a:lnTo>
                    <a:pt x="100597" y="781817"/>
                  </a:lnTo>
                  <a:lnTo>
                    <a:pt x="118976" y="740431"/>
                  </a:lnTo>
                  <a:lnTo>
                    <a:pt x="138760" y="699832"/>
                  </a:lnTo>
                  <a:lnTo>
                    <a:pt x="159918" y="660050"/>
                  </a:lnTo>
                  <a:lnTo>
                    <a:pt x="182419" y="621116"/>
                  </a:lnTo>
                  <a:lnTo>
                    <a:pt x="206232" y="583062"/>
                  </a:lnTo>
                  <a:lnTo>
                    <a:pt x="231327" y="545917"/>
                  </a:lnTo>
                  <a:lnTo>
                    <a:pt x="257671" y="509713"/>
                  </a:lnTo>
                  <a:lnTo>
                    <a:pt x="285235" y="474480"/>
                  </a:lnTo>
                  <a:lnTo>
                    <a:pt x="313987" y="440251"/>
                  </a:lnTo>
                  <a:lnTo>
                    <a:pt x="343897" y="407055"/>
                  </a:lnTo>
                  <a:lnTo>
                    <a:pt x="374933" y="374924"/>
                  </a:lnTo>
                  <a:lnTo>
                    <a:pt x="407065" y="343888"/>
                  </a:lnTo>
                  <a:lnTo>
                    <a:pt x="440261" y="313979"/>
                  </a:lnTo>
                  <a:lnTo>
                    <a:pt x="474491" y="285227"/>
                  </a:lnTo>
                  <a:lnTo>
                    <a:pt x="509723" y="257664"/>
                  </a:lnTo>
                  <a:lnTo>
                    <a:pt x="545927" y="231320"/>
                  </a:lnTo>
                  <a:lnTo>
                    <a:pt x="583073" y="206226"/>
                  </a:lnTo>
                  <a:lnTo>
                    <a:pt x="621128" y="182413"/>
                  </a:lnTo>
                  <a:lnTo>
                    <a:pt x="660061" y="159913"/>
                  </a:lnTo>
                  <a:lnTo>
                    <a:pt x="699843" y="138755"/>
                  </a:lnTo>
                  <a:lnTo>
                    <a:pt x="740442" y="118972"/>
                  </a:lnTo>
                  <a:lnTo>
                    <a:pt x="781827" y="100593"/>
                  </a:lnTo>
                  <a:lnTo>
                    <a:pt x="823967" y="83650"/>
                  </a:lnTo>
                  <a:lnTo>
                    <a:pt x="866832" y="68174"/>
                  </a:lnTo>
                  <a:lnTo>
                    <a:pt x="910390" y="54196"/>
                  </a:lnTo>
                  <a:lnTo>
                    <a:pt x="954610" y="41746"/>
                  </a:lnTo>
                  <a:lnTo>
                    <a:pt x="999461" y="30856"/>
                  </a:lnTo>
                  <a:lnTo>
                    <a:pt x="1044913" y="21557"/>
                  </a:lnTo>
                  <a:lnTo>
                    <a:pt x="1090935" y="13879"/>
                  </a:lnTo>
                  <a:lnTo>
                    <a:pt x="1137495" y="7853"/>
                  </a:lnTo>
                  <a:lnTo>
                    <a:pt x="1184562" y="3511"/>
                  </a:lnTo>
                  <a:lnTo>
                    <a:pt x="1232107" y="882"/>
                  </a:lnTo>
                  <a:lnTo>
                    <a:pt x="1280097" y="0"/>
                  </a:lnTo>
                  <a:lnTo>
                    <a:pt x="1330909" y="1007"/>
                  </a:lnTo>
                  <a:lnTo>
                    <a:pt x="1381458" y="4015"/>
                  </a:lnTo>
                  <a:lnTo>
                    <a:pt x="1431692" y="9002"/>
                  </a:lnTo>
                  <a:lnTo>
                    <a:pt x="1481555" y="15944"/>
                  </a:lnTo>
                  <a:lnTo>
                    <a:pt x="1530996" y="24821"/>
                  </a:lnTo>
                  <a:lnTo>
                    <a:pt x="1579959" y="35609"/>
                  </a:lnTo>
                  <a:lnTo>
                    <a:pt x="1628391" y="48287"/>
                  </a:lnTo>
                  <a:lnTo>
                    <a:pt x="1676239" y="62831"/>
                  </a:lnTo>
                  <a:lnTo>
                    <a:pt x="1723448" y="79221"/>
                  </a:lnTo>
                  <a:lnTo>
                    <a:pt x="1769965" y="97434"/>
                  </a:lnTo>
                  <a:lnTo>
                    <a:pt x="1815736" y="117447"/>
                  </a:lnTo>
                  <a:lnTo>
                    <a:pt x="1860707" y="139238"/>
                  </a:lnTo>
                  <a:lnTo>
                    <a:pt x="1904826" y="162786"/>
                  </a:lnTo>
                  <a:lnTo>
                    <a:pt x="1948037" y="188067"/>
                  </a:lnTo>
                  <a:lnTo>
                    <a:pt x="1990287" y="215060"/>
                  </a:lnTo>
                  <a:lnTo>
                    <a:pt x="2031523" y="243743"/>
                  </a:lnTo>
                  <a:lnTo>
                    <a:pt x="2071690" y="274093"/>
                  </a:lnTo>
                  <a:lnTo>
                    <a:pt x="2110735" y="306088"/>
                  </a:lnTo>
                  <a:lnTo>
                    <a:pt x="2148605" y="339705"/>
                  </a:lnTo>
                  <a:lnTo>
                    <a:pt x="2185245" y="374924"/>
                  </a:lnTo>
                  <a:lnTo>
                    <a:pt x="2220464" y="411564"/>
                  </a:lnTo>
                  <a:lnTo>
                    <a:pt x="2254082" y="449433"/>
                  </a:lnTo>
                  <a:lnTo>
                    <a:pt x="2286077" y="488479"/>
                  </a:lnTo>
                  <a:lnTo>
                    <a:pt x="2316428" y="528646"/>
                  </a:lnTo>
                  <a:lnTo>
                    <a:pt x="2345112" y="569882"/>
                  </a:lnTo>
                  <a:lnTo>
                    <a:pt x="2372107" y="612133"/>
                  </a:lnTo>
                  <a:lnTo>
                    <a:pt x="2397390" y="655344"/>
                  </a:lnTo>
                  <a:lnTo>
                    <a:pt x="2420939" y="699463"/>
                  </a:lnTo>
                  <a:lnTo>
                    <a:pt x="2442733" y="744435"/>
                  </a:lnTo>
                  <a:lnTo>
                    <a:pt x="2462748" y="790207"/>
                  </a:lnTo>
                  <a:lnTo>
                    <a:pt x="2480962" y="836725"/>
                  </a:lnTo>
                  <a:lnTo>
                    <a:pt x="2497354" y="883936"/>
                  </a:lnTo>
                  <a:lnTo>
                    <a:pt x="2511900" y="931785"/>
                  </a:lnTo>
                  <a:lnTo>
                    <a:pt x="2524579" y="980219"/>
                  </a:lnTo>
                  <a:lnTo>
                    <a:pt x="2535369" y="1029184"/>
                  </a:lnTo>
                  <a:lnTo>
                    <a:pt x="2544247" y="1078626"/>
                  </a:lnTo>
                  <a:lnTo>
                    <a:pt x="2551190" y="1128493"/>
                  </a:lnTo>
                  <a:lnTo>
                    <a:pt x="2556178" y="1178729"/>
                  </a:lnTo>
                  <a:lnTo>
                    <a:pt x="2559186" y="1229282"/>
                  </a:lnTo>
                  <a:lnTo>
                    <a:pt x="2560194" y="1280097"/>
                  </a:lnTo>
                  <a:lnTo>
                    <a:pt x="2559311" y="1328087"/>
                  </a:lnTo>
                  <a:lnTo>
                    <a:pt x="2556683" y="1375632"/>
                  </a:lnTo>
                  <a:lnTo>
                    <a:pt x="2552341" y="1422699"/>
                  </a:lnTo>
                  <a:lnTo>
                    <a:pt x="2546315" y="1469259"/>
                  </a:lnTo>
                  <a:lnTo>
                    <a:pt x="2538636" y="1515281"/>
                  </a:lnTo>
                  <a:lnTo>
                    <a:pt x="2529336" y="1560733"/>
                  </a:lnTo>
                  <a:lnTo>
                    <a:pt x="2518446" y="1605584"/>
                  </a:lnTo>
                  <a:lnTo>
                    <a:pt x="2505996" y="1649804"/>
                  </a:lnTo>
                  <a:lnTo>
                    <a:pt x="2492017" y="1693362"/>
                  </a:lnTo>
                  <a:lnTo>
                    <a:pt x="2476541" y="1736226"/>
                  </a:lnTo>
                  <a:lnTo>
                    <a:pt x="2459597" y="1778367"/>
                  </a:lnTo>
                  <a:lnTo>
                    <a:pt x="2441218" y="1819752"/>
                  </a:lnTo>
                  <a:lnTo>
                    <a:pt x="2421434" y="1860351"/>
                  </a:lnTo>
                  <a:lnTo>
                    <a:pt x="2400276" y="1900132"/>
                  </a:lnTo>
                  <a:lnTo>
                    <a:pt x="2377775" y="1939066"/>
                  </a:lnTo>
                  <a:lnTo>
                    <a:pt x="2353962" y="1977121"/>
                  </a:lnTo>
                  <a:lnTo>
                    <a:pt x="2328867" y="2014266"/>
                  </a:lnTo>
                  <a:lnTo>
                    <a:pt x="2302523" y="2050471"/>
                  </a:lnTo>
                  <a:lnTo>
                    <a:pt x="2274959" y="2085703"/>
                  </a:lnTo>
                  <a:lnTo>
                    <a:pt x="2246206" y="2119933"/>
                  </a:lnTo>
                  <a:lnTo>
                    <a:pt x="2216297" y="2153129"/>
                  </a:lnTo>
                  <a:lnTo>
                    <a:pt x="2185261" y="2185261"/>
                  </a:lnTo>
                  <a:lnTo>
                    <a:pt x="2153129" y="2216297"/>
                  </a:lnTo>
                  <a:lnTo>
                    <a:pt x="2119933" y="2246206"/>
                  </a:lnTo>
                  <a:lnTo>
                    <a:pt x="2085703" y="2274959"/>
                  </a:lnTo>
                  <a:lnTo>
                    <a:pt x="2050471" y="2302523"/>
                  </a:lnTo>
                  <a:lnTo>
                    <a:pt x="2014266" y="2328867"/>
                  </a:lnTo>
                  <a:lnTo>
                    <a:pt x="1977121" y="2353962"/>
                  </a:lnTo>
                  <a:lnTo>
                    <a:pt x="1939066" y="2377775"/>
                  </a:lnTo>
                  <a:lnTo>
                    <a:pt x="1900132" y="2400276"/>
                  </a:lnTo>
                  <a:lnTo>
                    <a:pt x="1860351" y="2421434"/>
                  </a:lnTo>
                  <a:lnTo>
                    <a:pt x="1819752" y="2441218"/>
                  </a:lnTo>
                  <a:lnTo>
                    <a:pt x="1778367" y="2459597"/>
                  </a:lnTo>
                  <a:lnTo>
                    <a:pt x="1736226" y="2476541"/>
                  </a:lnTo>
                  <a:lnTo>
                    <a:pt x="1693362" y="2492017"/>
                  </a:lnTo>
                  <a:lnTo>
                    <a:pt x="1649804" y="2505996"/>
                  </a:lnTo>
                  <a:lnTo>
                    <a:pt x="1605584" y="2518446"/>
                  </a:lnTo>
                  <a:lnTo>
                    <a:pt x="1560733" y="2529336"/>
                  </a:lnTo>
                  <a:lnTo>
                    <a:pt x="1515281" y="2538636"/>
                  </a:lnTo>
                  <a:lnTo>
                    <a:pt x="1469259" y="2546315"/>
                  </a:lnTo>
                  <a:lnTo>
                    <a:pt x="1422699" y="2552341"/>
                  </a:lnTo>
                  <a:lnTo>
                    <a:pt x="1375632" y="2556683"/>
                  </a:lnTo>
                  <a:lnTo>
                    <a:pt x="1328087" y="2559311"/>
                  </a:lnTo>
                  <a:lnTo>
                    <a:pt x="1280097" y="2560194"/>
                  </a:lnTo>
                  <a:lnTo>
                    <a:pt x="1232107" y="2559311"/>
                  </a:lnTo>
                  <a:lnTo>
                    <a:pt x="1184562" y="2556683"/>
                  </a:lnTo>
                  <a:lnTo>
                    <a:pt x="1137495" y="2552341"/>
                  </a:lnTo>
                  <a:lnTo>
                    <a:pt x="1090935" y="2546315"/>
                  </a:lnTo>
                  <a:lnTo>
                    <a:pt x="1044913" y="2538636"/>
                  </a:lnTo>
                  <a:lnTo>
                    <a:pt x="999461" y="2529336"/>
                  </a:lnTo>
                  <a:lnTo>
                    <a:pt x="954610" y="2518446"/>
                  </a:lnTo>
                  <a:lnTo>
                    <a:pt x="910390" y="2505996"/>
                  </a:lnTo>
                  <a:lnTo>
                    <a:pt x="866832" y="2492017"/>
                  </a:lnTo>
                  <a:lnTo>
                    <a:pt x="823967" y="2476541"/>
                  </a:lnTo>
                  <a:lnTo>
                    <a:pt x="781827" y="2459597"/>
                  </a:lnTo>
                  <a:lnTo>
                    <a:pt x="740442" y="2441218"/>
                  </a:lnTo>
                  <a:lnTo>
                    <a:pt x="699843" y="2421434"/>
                  </a:lnTo>
                  <a:lnTo>
                    <a:pt x="660061" y="2400276"/>
                  </a:lnTo>
                  <a:lnTo>
                    <a:pt x="621128" y="2377775"/>
                  </a:lnTo>
                  <a:lnTo>
                    <a:pt x="583073" y="2353962"/>
                  </a:lnTo>
                  <a:lnTo>
                    <a:pt x="545927" y="2328867"/>
                  </a:lnTo>
                  <a:lnTo>
                    <a:pt x="509723" y="2302523"/>
                  </a:lnTo>
                  <a:lnTo>
                    <a:pt x="474491" y="2274959"/>
                  </a:lnTo>
                  <a:lnTo>
                    <a:pt x="440261" y="2246206"/>
                  </a:lnTo>
                  <a:lnTo>
                    <a:pt x="407065" y="2216297"/>
                  </a:lnTo>
                  <a:lnTo>
                    <a:pt x="374933" y="2185261"/>
                  </a:lnTo>
                  <a:lnTo>
                    <a:pt x="343897" y="2153129"/>
                  </a:lnTo>
                  <a:lnTo>
                    <a:pt x="313987" y="2119933"/>
                  </a:lnTo>
                  <a:lnTo>
                    <a:pt x="285235" y="2085703"/>
                  </a:lnTo>
                  <a:lnTo>
                    <a:pt x="257671" y="2050471"/>
                  </a:lnTo>
                  <a:lnTo>
                    <a:pt x="231327" y="2014266"/>
                  </a:lnTo>
                  <a:lnTo>
                    <a:pt x="206232" y="1977121"/>
                  </a:lnTo>
                  <a:lnTo>
                    <a:pt x="182419" y="1939066"/>
                  </a:lnTo>
                  <a:lnTo>
                    <a:pt x="159918" y="1900132"/>
                  </a:lnTo>
                  <a:lnTo>
                    <a:pt x="138760" y="1860351"/>
                  </a:lnTo>
                  <a:lnTo>
                    <a:pt x="118976" y="1819752"/>
                  </a:lnTo>
                  <a:lnTo>
                    <a:pt x="100597" y="1778367"/>
                  </a:lnTo>
                  <a:lnTo>
                    <a:pt x="83653" y="1736226"/>
                  </a:lnTo>
                  <a:lnTo>
                    <a:pt x="68177" y="1693362"/>
                  </a:lnTo>
                  <a:lnTo>
                    <a:pt x="54198" y="1649804"/>
                  </a:lnTo>
                  <a:lnTo>
                    <a:pt x="41748" y="1605584"/>
                  </a:lnTo>
                  <a:lnTo>
                    <a:pt x="30857" y="1560733"/>
                  </a:lnTo>
                  <a:lnTo>
                    <a:pt x="21558" y="1515281"/>
                  </a:lnTo>
                  <a:lnTo>
                    <a:pt x="13879" y="1469259"/>
                  </a:lnTo>
                  <a:lnTo>
                    <a:pt x="7853" y="1422699"/>
                  </a:lnTo>
                  <a:lnTo>
                    <a:pt x="3511" y="1375632"/>
                  </a:lnTo>
                  <a:lnTo>
                    <a:pt x="882" y="1328087"/>
                  </a:lnTo>
                  <a:lnTo>
                    <a:pt x="0" y="1280097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778208" y="2251409"/>
            <a:ext cx="458153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693793" y="2363845"/>
            <a:ext cx="585470" cy="82233"/>
            <a:chOff x="7387585" y="4727690"/>
            <a:chExt cx="1170940" cy="164465"/>
          </a:xfrm>
        </p:grpSpPr>
        <p:sp>
          <p:nvSpPr>
            <p:cNvPr id="18" name="object 18"/>
            <p:cNvSpPr/>
            <p:nvPr/>
          </p:nvSpPr>
          <p:spPr>
            <a:xfrm>
              <a:off x="7406635" y="4808240"/>
              <a:ext cx="959485" cy="1905"/>
            </a:xfrm>
            <a:custGeom>
              <a:avLst/>
              <a:gdLst/>
              <a:ahLst/>
              <a:cxnLst/>
              <a:rect l="l" t="t" r="r" b="b"/>
              <a:pathLst>
                <a:path w="959484" h="1904">
                  <a:moveTo>
                    <a:pt x="0" y="0"/>
                  </a:moveTo>
                  <a:lnTo>
                    <a:pt x="959398" y="14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46883" y="4727690"/>
              <a:ext cx="211099" cy="163974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5751188" y="2363845"/>
            <a:ext cx="585470" cy="82233"/>
            <a:chOff x="11502376" y="4727690"/>
            <a:chExt cx="1170940" cy="164465"/>
          </a:xfrm>
        </p:grpSpPr>
        <p:sp>
          <p:nvSpPr>
            <p:cNvPr id="21" name="object 21"/>
            <p:cNvSpPr/>
            <p:nvPr/>
          </p:nvSpPr>
          <p:spPr>
            <a:xfrm>
              <a:off x="11521426" y="4808240"/>
              <a:ext cx="959485" cy="1905"/>
            </a:xfrm>
            <a:custGeom>
              <a:avLst/>
              <a:gdLst/>
              <a:ahLst/>
              <a:cxnLst/>
              <a:rect l="l" t="t" r="r" b="b"/>
              <a:pathLst>
                <a:path w="959484" h="1904">
                  <a:moveTo>
                    <a:pt x="0" y="0"/>
                  </a:moveTo>
                  <a:lnTo>
                    <a:pt x="959398" y="14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61675" y="4727690"/>
              <a:ext cx="211099" cy="1639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1786" y="442236"/>
            <a:ext cx="8662214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/>
              <a:t>RAG</a:t>
            </a:r>
            <a:r>
              <a:rPr spc="-150" dirty="0"/>
              <a:t> </a:t>
            </a:r>
            <a:r>
              <a:rPr dirty="0"/>
              <a:t>integrates</a:t>
            </a:r>
            <a:r>
              <a:rPr spc="-150" dirty="0"/>
              <a:t> </a:t>
            </a:r>
            <a:r>
              <a:rPr dirty="0"/>
              <a:t>with</a:t>
            </a:r>
            <a:r>
              <a:rPr spc="-148" dirty="0"/>
              <a:t> </a:t>
            </a:r>
            <a:r>
              <a:rPr spc="-18" dirty="0"/>
              <a:t>many</a:t>
            </a:r>
            <a:r>
              <a:rPr spc="-150" dirty="0"/>
              <a:t> </a:t>
            </a:r>
            <a:r>
              <a:rPr spc="-18" dirty="0"/>
              <a:t>types</a:t>
            </a:r>
            <a:r>
              <a:rPr spc="-148" dirty="0"/>
              <a:t> </a:t>
            </a:r>
            <a:r>
              <a:rPr spc="-40" dirty="0"/>
              <a:t>of</a:t>
            </a:r>
            <a:r>
              <a:rPr spc="-150" dirty="0"/>
              <a:t> </a:t>
            </a:r>
            <a:r>
              <a:rPr dirty="0"/>
              <a:t>data</a:t>
            </a:r>
            <a:r>
              <a:rPr spc="-148" dirty="0"/>
              <a:t> </a:t>
            </a:r>
            <a:r>
              <a:rPr spc="-5" dirty="0"/>
              <a:t>sources</a:t>
            </a:r>
          </a:p>
        </p:txBody>
      </p:sp>
      <p:sp>
        <p:nvSpPr>
          <p:cNvPr id="3" name="object 3"/>
          <p:cNvSpPr/>
          <p:nvPr/>
        </p:nvSpPr>
        <p:spPr>
          <a:xfrm>
            <a:off x="3094106" y="1617747"/>
            <a:ext cx="1646555" cy="1225233"/>
          </a:xfrm>
          <a:custGeom>
            <a:avLst/>
            <a:gdLst/>
            <a:ahLst/>
            <a:cxnLst/>
            <a:rect l="l" t="t" r="r" b="b"/>
            <a:pathLst>
              <a:path w="3293109" h="2450465">
                <a:moveTo>
                  <a:pt x="0" y="0"/>
                </a:moveTo>
                <a:lnTo>
                  <a:pt x="3292793" y="0"/>
                </a:lnTo>
                <a:lnTo>
                  <a:pt x="3292793" y="2450395"/>
                </a:lnTo>
                <a:lnTo>
                  <a:pt x="0" y="2450395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4" name="object 4"/>
          <p:cNvSpPr txBox="1"/>
          <p:nvPr/>
        </p:nvSpPr>
        <p:spPr>
          <a:xfrm>
            <a:off x="5283824" y="1260623"/>
            <a:ext cx="3261042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dirty="0">
                <a:latin typeface="Lato"/>
                <a:cs typeface="Lato"/>
              </a:rPr>
              <a:t>External</a:t>
            </a:r>
            <a:r>
              <a:rPr sz="2000" spc="-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Information</a:t>
            </a:r>
            <a:r>
              <a:rPr sz="2000" spc="-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Sources</a:t>
            </a:r>
            <a:endParaRPr sz="20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022" y="1565423"/>
            <a:ext cx="2111375" cy="15452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8303" indent="-381953">
              <a:spcBef>
                <a:spcPts val="50"/>
              </a:spcBef>
              <a:buFont typeface="Arial"/>
              <a:buChar char="●"/>
              <a:tabLst>
                <a:tab pos="388303" algn="l"/>
              </a:tabLst>
            </a:pPr>
            <a:r>
              <a:rPr sz="2000" spc="-5" dirty="0">
                <a:latin typeface="Lato"/>
                <a:cs typeface="Lato"/>
              </a:rPr>
              <a:t>Documents</a:t>
            </a:r>
            <a:endParaRPr sz="2000">
              <a:latin typeface="Lato"/>
              <a:cs typeface="Lato"/>
            </a:endParaRPr>
          </a:p>
          <a:p>
            <a:pPr marL="388303" indent="-381953">
              <a:buFont typeface="Arial"/>
              <a:buChar char="●"/>
              <a:tabLst>
                <a:tab pos="388303" algn="l"/>
              </a:tabLst>
            </a:pPr>
            <a:r>
              <a:rPr sz="2000" spc="-5" dirty="0">
                <a:latin typeface="Lato"/>
                <a:cs typeface="Lato"/>
              </a:rPr>
              <a:t>Wikis</a:t>
            </a:r>
            <a:endParaRPr sz="2000">
              <a:latin typeface="Lato"/>
              <a:cs typeface="Lato"/>
            </a:endParaRPr>
          </a:p>
          <a:p>
            <a:pPr marL="388303" indent="-381953">
              <a:buFont typeface="Arial"/>
              <a:buChar char="●"/>
              <a:tabLst>
                <a:tab pos="388303" algn="l"/>
              </a:tabLst>
            </a:pPr>
            <a:r>
              <a:rPr sz="2000" dirty="0">
                <a:latin typeface="Lato"/>
                <a:cs typeface="Lato"/>
              </a:rPr>
              <a:t>Expert</a:t>
            </a:r>
            <a:r>
              <a:rPr sz="2000" spc="-7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Systems</a:t>
            </a:r>
            <a:endParaRPr sz="2000">
              <a:latin typeface="Lato"/>
              <a:cs typeface="Lato"/>
            </a:endParaRPr>
          </a:p>
          <a:p>
            <a:pPr marL="388303" indent="-381953">
              <a:buFont typeface="Arial"/>
              <a:buChar char="●"/>
              <a:tabLst>
                <a:tab pos="388303" algn="l"/>
              </a:tabLst>
            </a:pPr>
            <a:r>
              <a:rPr sz="2000" spc="-35" dirty="0">
                <a:latin typeface="Lato"/>
                <a:cs typeface="Lato"/>
              </a:rPr>
              <a:t>Web</a:t>
            </a:r>
            <a:r>
              <a:rPr sz="2000" spc="-12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pages</a:t>
            </a:r>
            <a:endParaRPr sz="2000">
              <a:latin typeface="Lato"/>
              <a:cs typeface="Lato"/>
            </a:endParaRPr>
          </a:p>
          <a:p>
            <a:pPr marL="388303" indent="-381953">
              <a:buFont typeface="Arial"/>
              <a:buChar char="●"/>
              <a:tabLst>
                <a:tab pos="388303" algn="l"/>
              </a:tabLst>
            </a:pPr>
            <a:r>
              <a:rPr sz="2000" spc="-5" dirty="0">
                <a:latin typeface="Lato"/>
                <a:cs typeface="Lato"/>
              </a:rPr>
              <a:t>Databases</a:t>
            </a:r>
            <a:endParaRPr sz="200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98839" y="3072269"/>
            <a:ext cx="2002473" cy="331501"/>
          </a:xfrm>
          <a:prstGeom prst="rect">
            <a:avLst/>
          </a:prstGeom>
          <a:ln w="38099">
            <a:solidFill>
              <a:srgbClr val="FF00FF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448310" indent="-381953">
              <a:spcBef>
                <a:spcPts val="185"/>
              </a:spcBef>
              <a:buFont typeface="Arial"/>
              <a:buChar char="●"/>
              <a:tabLst>
                <a:tab pos="448310" algn="l"/>
              </a:tabLst>
            </a:pPr>
            <a:r>
              <a:rPr sz="2000" spc="-15" dirty="0">
                <a:latin typeface="Lato"/>
                <a:cs typeface="Lato"/>
              </a:rPr>
              <a:t>Vector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Store</a:t>
            </a:r>
            <a:endParaRPr sz="2000"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09953" y="1615365"/>
            <a:ext cx="1485265" cy="1229995"/>
            <a:chOff x="1819906" y="3230730"/>
            <a:chExt cx="2970530" cy="2459990"/>
          </a:xfrm>
        </p:grpSpPr>
        <p:sp>
          <p:nvSpPr>
            <p:cNvPr id="8" name="object 8"/>
            <p:cNvSpPr/>
            <p:nvPr/>
          </p:nvSpPr>
          <p:spPr>
            <a:xfrm>
              <a:off x="1824668" y="3235493"/>
              <a:ext cx="2961005" cy="2450465"/>
            </a:xfrm>
            <a:custGeom>
              <a:avLst/>
              <a:gdLst/>
              <a:ahLst/>
              <a:cxnLst/>
              <a:rect l="l" t="t" r="r" b="b"/>
              <a:pathLst>
                <a:path w="2961004" h="2450465">
                  <a:moveTo>
                    <a:pt x="2348397" y="2450395"/>
                  </a:moveTo>
                  <a:lnTo>
                    <a:pt x="612598" y="2450395"/>
                  </a:lnTo>
                  <a:lnTo>
                    <a:pt x="0" y="1225197"/>
                  </a:lnTo>
                  <a:lnTo>
                    <a:pt x="612598" y="0"/>
                  </a:lnTo>
                  <a:lnTo>
                    <a:pt x="2348397" y="0"/>
                  </a:lnTo>
                  <a:lnTo>
                    <a:pt x="2960996" y="1225197"/>
                  </a:lnTo>
                  <a:lnTo>
                    <a:pt x="2348397" y="2450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1824668" y="3235493"/>
              <a:ext cx="2961005" cy="2450465"/>
            </a:xfrm>
            <a:custGeom>
              <a:avLst/>
              <a:gdLst/>
              <a:ahLst/>
              <a:cxnLst/>
              <a:rect l="l" t="t" r="r" b="b"/>
              <a:pathLst>
                <a:path w="2961004" h="2450465">
                  <a:moveTo>
                    <a:pt x="0" y="1225197"/>
                  </a:moveTo>
                  <a:lnTo>
                    <a:pt x="612598" y="0"/>
                  </a:lnTo>
                  <a:lnTo>
                    <a:pt x="2348397" y="0"/>
                  </a:lnTo>
                  <a:lnTo>
                    <a:pt x="2960996" y="1225197"/>
                  </a:lnTo>
                  <a:lnTo>
                    <a:pt x="2348397" y="2450395"/>
                  </a:lnTo>
                  <a:lnTo>
                    <a:pt x="612598" y="2450395"/>
                  </a:lnTo>
                  <a:lnTo>
                    <a:pt x="0" y="12251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81677" y="1972976"/>
            <a:ext cx="741998" cy="501740"/>
          </a:xfrm>
          <a:prstGeom prst="rect">
            <a:avLst/>
          </a:prstGeom>
        </p:spPr>
        <p:txBody>
          <a:bodyPr vert="horz" wrap="square" lIns="0" tIns="14288" rIns="0" bIns="0" rtlCol="0">
            <a:spAutoFit/>
          </a:bodyPr>
          <a:lstStyle/>
          <a:p>
            <a:pPr marL="6350" marR="2540" indent="80645">
              <a:lnSpc>
                <a:spcPts val="1910"/>
              </a:lnSpc>
              <a:spcBef>
                <a:spcPts val="113"/>
              </a:spcBef>
            </a:pPr>
            <a:r>
              <a:rPr sz="1600" spc="-5" dirty="0">
                <a:latin typeface="Lato"/>
                <a:cs typeface="Lato"/>
              </a:rPr>
              <a:t>Query encoder</a:t>
            </a:r>
            <a:endParaRPr sz="16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08556" y="1785596"/>
            <a:ext cx="1417638" cy="812723"/>
          </a:xfrm>
          <a:prstGeom prst="rect">
            <a:avLst/>
          </a:prstGeom>
          <a:solidFill>
            <a:srgbClr val="C1E8F7"/>
          </a:solidFill>
          <a:ln w="9524">
            <a:solidFill>
              <a:srgbClr val="595959"/>
            </a:solidFill>
          </a:ln>
        </p:spPr>
        <p:txBody>
          <a:bodyPr vert="horz" wrap="square" lIns="0" tIns="80963" rIns="0" bIns="0" rtlCol="0">
            <a:spAutoFit/>
          </a:bodyPr>
          <a:lstStyle/>
          <a:p>
            <a:pPr marL="182880" marR="178753" indent="-318" algn="ctr">
              <a:lnSpc>
                <a:spcPts val="1915"/>
              </a:lnSpc>
              <a:spcBef>
                <a:spcPts val="638"/>
              </a:spcBef>
            </a:pPr>
            <a:r>
              <a:rPr sz="1600" spc="-5" dirty="0">
                <a:latin typeface="Lato"/>
                <a:cs typeface="Lato"/>
              </a:rPr>
              <a:t>External information sources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469032" y="2189346"/>
            <a:ext cx="635635" cy="82233"/>
            <a:chOff x="4938064" y="4378691"/>
            <a:chExt cx="1271270" cy="164465"/>
          </a:xfrm>
        </p:grpSpPr>
        <p:sp>
          <p:nvSpPr>
            <p:cNvPr id="13" name="object 13"/>
            <p:cNvSpPr/>
            <p:nvPr/>
          </p:nvSpPr>
          <p:spPr>
            <a:xfrm>
              <a:off x="4938064" y="4460691"/>
              <a:ext cx="1078865" cy="0"/>
            </a:xfrm>
            <a:custGeom>
              <a:avLst/>
              <a:gdLst/>
              <a:ahLst/>
              <a:cxnLst/>
              <a:rect l="l" t="t" r="r" b="b"/>
              <a:pathLst>
                <a:path w="1078864">
                  <a:moveTo>
                    <a:pt x="0" y="0"/>
                  </a:moveTo>
                  <a:lnTo>
                    <a:pt x="1078797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7812" y="4378691"/>
              <a:ext cx="210999" cy="16397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423400" y="3354019"/>
            <a:ext cx="1063625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spc="-5" dirty="0">
                <a:latin typeface="Lato"/>
                <a:cs typeface="Lato"/>
              </a:rPr>
              <a:t>Retriever</a:t>
            </a:r>
            <a:endParaRPr sz="2000">
              <a:latin typeface="Lato"/>
              <a:cs typeface="La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86896" y="3088219"/>
            <a:ext cx="3536633" cy="206692"/>
          </a:xfrm>
          <a:custGeom>
            <a:avLst/>
            <a:gdLst/>
            <a:ahLst/>
            <a:cxnLst/>
            <a:rect l="l" t="t" r="r" b="b"/>
            <a:pathLst>
              <a:path w="7073265" h="413384">
                <a:moveTo>
                  <a:pt x="7072788" y="0"/>
                </a:moveTo>
                <a:lnTo>
                  <a:pt x="7072788" y="80343"/>
                </a:lnTo>
                <a:lnTo>
                  <a:pt x="7072788" y="145949"/>
                </a:lnTo>
                <a:lnTo>
                  <a:pt x="7072788" y="190180"/>
                </a:lnTo>
                <a:lnTo>
                  <a:pt x="7072788" y="206399"/>
                </a:lnTo>
                <a:lnTo>
                  <a:pt x="3536395" y="206399"/>
                </a:lnTo>
                <a:lnTo>
                  <a:pt x="3536395" y="222618"/>
                </a:lnTo>
                <a:lnTo>
                  <a:pt x="3536395" y="266849"/>
                </a:lnTo>
                <a:lnTo>
                  <a:pt x="3536395" y="332455"/>
                </a:lnTo>
                <a:lnTo>
                  <a:pt x="3536395" y="412799"/>
                </a:lnTo>
                <a:lnTo>
                  <a:pt x="3536395" y="332455"/>
                </a:lnTo>
                <a:lnTo>
                  <a:pt x="3536395" y="266849"/>
                </a:lnTo>
                <a:lnTo>
                  <a:pt x="3536395" y="222618"/>
                </a:lnTo>
                <a:lnTo>
                  <a:pt x="3536395" y="206399"/>
                </a:lnTo>
                <a:lnTo>
                  <a:pt x="2" y="206399"/>
                </a:lnTo>
                <a:lnTo>
                  <a:pt x="2" y="202396"/>
                </a:lnTo>
                <a:lnTo>
                  <a:pt x="1" y="190687"/>
                </a:lnTo>
                <a:lnTo>
                  <a:pt x="0" y="171721"/>
                </a:lnTo>
                <a:lnTo>
                  <a:pt x="0" y="145949"/>
                </a:lnTo>
                <a:lnTo>
                  <a:pt x="0" y="114517"/>
                </a:lnTo>
                <a:lnTo>
                  <a:pt x="0" y="78993"/>
                </a:lnTo>
                <a:lnTo>
                  <a:pt x="0" y="40460"/>
                </a:lnTo>
                <a:lnTo>
                  <a:pt x="0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837" y="998112"/>
            <a:ext cx="5571490" cy="719428"/>
          </a:xfrm>
          <a:prstGeom prst="rect">
            <a:avLst/>
          </a:prstGeom>
        </p:spPr>
        <p:txBody>
          <a:bodyPr vert="horz" wrap="square" lIns="0" tIns="52070" rIns="0" bIns="0" rtlCol="0">
            <a:spAutoFit/>
          </a:bodyPr>
          <a:lstStyle/>
          <a:p>
            <a:pPr marL="6350">
              <a:spcBef>
                <a:spcPts val="410"/>
              </a:spcBef>
            </a:pPr>
            <a:r>
              <a:rPr sz="2000" spc="-80" dirty="0">
                <a:latin typeface="Lato"/>
                <a:cs typeface="Lato"/>
              </a:rPr>
              <a:t>Two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considerations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for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using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external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data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in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spc="-10" dirty="0">
                <a:latin typeface="Lato"/>
                <a:cs typeface="Lato"/>
              </a:rPr>
              <a:t>RAG:</a:t>
            </a:r>
            <a:endParaRPr sz="2000">
              <a:latin typeface="Lato"/>
              <a:cs typeface="Lato"/>
            </a:endParaRPr>
          </a:p>
          <a:p>
            <a:pPr marL="53657">
              <a:spcBef>
                <a:spcPts val="360"/>
              </a:spcBef>
              <a:tabLst>
                <a:tab pos="463233" algn="l"/>
              </a:tabLst>
            </a:pPr>
            <a:r>
              <a:rPr sz="1800" spc="-13" dirty="0">
                <a:latin typeface="Lato"/>
                <a:cs typeface="Lato"/>
              </a:rPr>
              <a:t>1.</a:t>
            </a:r>
            <a:r>
              <a:rPr sz="1800" dirty="0">
                <a:latin typeface="Lato"/>
                <a:cs typeface="Lato"/>
              </a:rPr>
              <a:t>	</a:t>
            </a:r>
            <a:r>
              <a:rPr sz="2000" dirty="0">
                <a:latin typeface="Lato"/>
                <a:cs typeface="Lato"/>
              </a:rPr>
              <a:t>Data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must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spc="-10" dirty="0">
                <a:latin typeface="Lato"/>
                <a:cs typeface="Lato"/>
              </a:rPr>
              <a:t>fit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inside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context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window</a:t>
            </a:r>
            <a:endParaRPr sz="20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5837" y="304060"/>
            <a:ext cx="88167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/>
              <a:t>Data</a:t>
            </a:r>
            <a:r>
              <a:rPr spc="-115" dirty="0"/>
              <a:t> </a:t>
            </a:r>
            <a:r>
              <a:rPr dirty="0"/>
              <a:t>preparation</a:t>
            </a:r>
            <a:r>
              <a:rPr spc="-113" dirty="0"/>
              <a:t> </a:t>
            </a:r>
            <a:r>
              <a:rPr dirty="0"/>
              <a:t>for</a:t>
            </a:r>
            <a:r>
              <a:rPr spc="-113" dirty="0"/>
              <a:t> </a:t>
            </a:r>
            <a:r>
              <a:rPr dirty="0"/>
              <a:t>vector</a:t>
            </a:r>
            <a:r>
              <a:rPr spc="-113" dirty="0"/>
              <a:t> </a:t>
            </a:r>
            <a:r>
              <a:rPr dirty="0"/>
              <a:t>store</a:t>
            </a:r>
            <a:r>
              <a:rPr spc="-113" dirty="0"/>
              <a:t> </a:t>
            </a:r>
            <a:r>
              <a:rPr dirty="0"/>
              <a:t>for</a:t>
            </a:r>
            <a:r>
              <a:rPr spc="-113" dirty="0"/>
              <a:t> </a:t>
            </a:r>
            <a:r>
              <a:rPr spc="-13" dirty="0"/>
              <a:t>RAG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136437" y="2564447"/>
            <a:ext cx="1422400" cy="2083435"/>
            <a:chOff x="6272874" y="4606378"/>
            <a:chExt cx="2844800" cy="4166870"/>
          </a:xfrm>
        </p:grpSpPr>
        <p:sp>
          <p:nvSpPr>
            <p:cNvPr id="5" name="object 5"/>
            <p:cNvSpPr/>
            <p:nvPr/>
          </p:nvSpPr>
          <p:spPr>
            <a:xfrm>
              <a:off x="6277637" y="4611140"/>
              <a:ext cx="2835275" cy="4157345"/>
            </a:xfrm>
            <a:custGeom>
              <a:avLst/>
              <a:gdLst/>
              <a:ahLst/>
              <a:cxnLst/>
              <a:rect l="l" t="t" r="r" b="b"/>
              <a:pathLst>
                <a:path w="2835275" h="4157345">
                  <a:moveTo>
                    <a:pt x="2834994" y="4156791"/>
                  </a:moveTo>
                  <a:lnTo>
                    <a:pt x="0" y="4156791"/>
                  </a:lnTo>
                  <a:lnTo>
                    <a:pt x="0" y="0"/>
                  </a:lnTo>
                  <a:lnTo>
                    <a:pt x="2834994" y="0"/>
                  </a:lnTo>
                  <a:lnTo>
                    <a:pt x="2834994" y="4156791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6277637" y="4611140"/>
              <a:ext cx="2835275" cy="4157345"/>
            </a:xfrm>
            <a:custGeom>
              <a:avLst/>
              <a:gdLst/>
              <a:ahLst/>
              <a:cxnLst/>
              <a:rect l="l" t="t" r="r" b="b"/>
              <a:pathLst>
                <a:path w="2835275" h="4157345">
                  <a:moveTo>
                    <a:pt x="0" y="0"/>
                  </a:moveTo>
                  <a:lnTo>
                    <a:pt x="2834994" y="0"/>
                  </a:lnTo>
                  <a:lnTo>
                    <a:pt x="2834994" y="4156791"/>
                  </a:lnTo>
                  <a:lnTo>
                    <a:pt x="0" y="415679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6415487" y="4839540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94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94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" name="object 8"/>
            <p:cNvSpPr/>
            <p:nvPr/>
          </p:nvSpPr>
          <p:spPr>
            <a:xfrm>
              <a:off x="6415487" y="4839540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94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6415487" y="5029889"/>
              <a:ext cx="2322830" cy="91440"/>
            </a:xfrm>
            <a:custGeom>
              <a:avLst/>
              <a:gdLst/>
              <a:ahLst/>
              <a:cxnLst/>
              <a:rect l="l" t="t" r="r" b="b"/>
              <a:pathLst>
                <a:path w="2322829" h="91439">
                  <a:moveTo>
                    <a:pt x="2315770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311420" y="0"/>
                  </a:lnTo>
                  <a:lnTo>
                    <a:pt x="2315295" y="1599"/>
                  </a:lnTo>
                  <a:lnTo>
                    <a:pt x="2320995" y="7299"/>
                  </a:lnTo>
                  <a:lnTo>
                    <a:pt x="2322595" y="11174"/>
                  </a:lnTo>
                  <a:lnTo>
                    <a:pt x="2322595" y="84399"/>
                  </a:lnTo>
                  <a:lnTo>
                    <a:pt x="2315770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415487" y="5029889"/>
              <a:ext cx="2322830" cy="91440"/>
            </a:xfrm>
            <a:custGeom>
              <a:avLst/>
              <a:gdLst/>
              <a:ahLst/>
              <a:cxnLst/>
              <a:rect l="l" t="t" r="r" b="b"/>
              <a:pathLst>
                <a:path w="2322829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307395" y="0"/>
                  </a:lnTo>
                  <a:lnTo>
                    <a:pt x="2311420" y="0"/>
                  </a:lnTo>
                  <a:lnTo>
                    <a:pt x="2315295" y="1599"/>
                  </a:lnTo>
                  <a:lnTo>
                    <a:pt x="2318145" y="4449"/>
                  </a:lnTo>
                  <a:lnTo>
                    <a:pt x="2320995" y="7299"/>
                  </a:lnTo>
                  <a:lnTo>
                    <a:pt x="2322595" y="11174"/>
                  </a:lnTo>
                  <a:lnTo>
                    <a:pt x="2322595" y="15199"/>
                  </a:lnTo>
                  <a:lnTo>
                    <a:pt x="2322595" y="75999"/>
                  </a:lnTo>
                  <a:lnTo>
                    <a:pt x="2322595" y="84399"/>
                  </a:lnTo>
                  <a:lnTo>
                    <a:pt x="2315770" y="91199"/>
                  </a:lnTo>
                  <a:lnTo>
                    <a:pt x="2307395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415487" y="5220239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94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94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6415487" y="5220239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94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415487" y="5410589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94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94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415487" y="5410589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94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415487" y="5600938"/>
              <a:ext cx="1708150" cy="91440"/>
            </a:xfrm>
            <a:custGeom>
              <a:avLst/>
              <a:gdLst/>
              <a:ahLst/>
              <a:cxnLst/>
              <a:rect l="l" t="t" r="r" b="b"/>
              <a:pathLst>
                <a:path w="1708150" h="91439">
                  <a:moveTo>
                    <a:pt x="1700771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1696421" y="0"/>
                  </a:lnTo>
                  <a:lnTo>
                    <a:pt x="1700296" y="1599"/>
                  </a:lnTo>
                  <a:lnTo>
                    <a:pt x="1705996" y="7299"/>
                  </a:lnTo>
                  <a:lnTo>
                    <a:pt x="1707596" y="11149"/>
                  </a:lnTo>
                  <a:lnTo>
                    <a:pt x="1707596" y="84399"/>
                  </a:lnTo>
                  <a:lnTo>
                    <a:pt x="1700771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415487" y="5600938"/>
              <a:ext cx="1708150" cy="91440"/>
            </a:xfrm>
            <a:custGeom>
              <a:avLst/>
              <a:gdLst/>
              <a:ahLst/>
              <a:cxnLst/>
              <a:rect l="l" t="t" r="r" b="b"/>
              <a:pathLst>
                <a:path w="170815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1692396" y="0"/>
                  </a:lnTo>
                  <a:lnTo>
                    <a:pt x="1696421" y="0"/>
                  </a:lnTo>
                  <a:lnTo>
                    <a:pt x="1700296" y="1599"/>
                  </a:lnTo>
                  <a:lnTo>
                    <a:pt x="1703146" y="4449"/>
                  </a:lnTo>
                  <a:lnTo>
                    <a:pt x="1705996" y="7299"/>
                  </a:lnTo>
                  <a:lnTo>
                    <a:pt x="1707596" y="11149"/>
                  </a:lnTo>
                  <a:lnTo>
                    <a:pt x="1707596" y="15199"/>
                  </a:lnTo>
                  <a:lnTo>
                    <a:pt x="1707596" y="75999"/>
                  </a:lnTo>
                  <a:lnTo>
                    <a:pt x="1707596" y="84399"/>
                  </a:lnTo>
                  <a:lnTo>
                    <a:pt x="1700771" y="91199"/>
                  </a:lnTo>
                  <a:lnTo>
                    <a:pt x="1692396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415487" y="5890188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94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824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624"/>
                  </a:lnTo>
                  <a:lnTo>
                    <a:pt x="2512394" y="7324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94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415487" y="5890188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824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624"/>
                  </a:lnTo>
                  <a:lnTo>
                    <a:pt x="2509544" y="4474"/>
                  </a:lnTo>
                  <a:lnTo>
                    <a:pt x="2512394" y="7324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94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6415487" y="6080537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94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824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94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415487" y="6080537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824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94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415487" y="6270887"/>
              <a:ext cx="2240915" cy="91440"/>
            </a:xfrm>
            <a:custGeom>
              <a:avLst/>
              <a:gdLst/>
              <a:ahLst/>
              <a:cxnLst/>
              <a:rect l="l" t="t" r="r" b="b"/>
              <a:pathLst>
                <a:path w="2240915" h="91439">
                  <a:moveTo>
                    <a:pt x="2233570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229220" y="0"/>
                  </a:lnTo>
                  <a:lnTo>
                    <a:pt x="2233095" y="1599"/>
                  </a:lnTo>
                  <a:lnTo>
                    <a:pt x="2238795" y="7299"/>
                  </a:lnTo>
                  <a:lnTo>
                    <a:pt x="2240395" y="11174"/>
                  </a:lnTo>
                  <a:lnTo>
                    <a:pt x="2240395" y="84399"/>
                  </a:lnTo>
                  <a:lnTo>
                    <a:pt x="2233570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415487" y="6270887"/>
              <a:ext cx="2240915" cy="91440"/>
            </a:xfrm>
            <a:custGeom>
              <a:avLst/>
              <a:gdLst/>
              <a:ahLst/>
              <a:cxnLst/>
              <a:rect l="l" t="t" r="r" b="b"/>
              <a:pathLst>
                <a:path w="2240915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225195" y="0"/>
                  </a:lnTo>
                  <a:lnTo>
                    <a:pt x="2229220" y="0"/>
                  </a:lnTo>
                  <a:lnTo>
                    <a:pt x="2233095" y="1599"/>
                  </a:lnTo>
                  <a:lnTo>
                    <a:pt x="2235945" y="4449"/>
                  </a:lnTo>
                  <a:lnTo>
                    <a:pt x="2238795" y="7299"/>
                  </a:lnTo>
                  <a:lnTo>
                    <a:pt x="2240395" y="11174"/>
                  </a:lnTo>
                  <a:lnTo>
                    <a:pt x="2240395" y="15199"/>
                  </a:lnTo>
                  <a:lnTo>
                    <a:pt x="2240395" y="75999"/>
                  </a:lnTo>
                  <a:lnTo>
                    <a:pt x="2240395" y="84399"/>
                  </a:lnTo>
                  <a:lnTo>
                    <a:pt x="2233570" y="91199"/>
                  </a:lnTo>
                  <a:lnTo>
                    <a:pt x="2225195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415487" y="6478711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94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824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94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415487" y="6478711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824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94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415487" y="678543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94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94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415487" y="678543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94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6415487" y="6975785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94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94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6415487" y="6975785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94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6415487" y="7185235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94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94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415487" y="7185235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94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415487" y="7365235"/>
              <a:ext cx="1708150" cy="91440"/>
            </a:xfrm>
            <a:custGeom>
              <a:avLst/>
              <a:gdLst/>
              <a:ahLst/>
              <a:cxnLst/>
              <a:rect l="l" t="t" r="r" b="b"/>
              <a:pathLst>
                <a:path w="1708150" h="91440">
                  <a:moveTo>
                    <a:pt x="1700771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1696421" y="0"/>
                  </a:lnTo>
                  <a:lnTo>
                    <a:pt x="1700296" y="1599"/>
                  </a:lnTo>
                  <a:lnTo>
                    <a:pt x="1705996" y="7299"/>
                  </a:lnTo>
                  <a:lnTo>
                    <a:pt x="1707596" y="11149"/>
                  </a:lnTo>
                  <a:lnTo>
                    <a:pt x="1707596" y="84399"/>
                  </a:lnTo>
                  <a:lnTo>
                    <a:pt x="1700771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6415487" y="7365235"/>
              <a:ext cx="1708150" cy="91440"/>
            </a:xfrm>
            <a:custGeom>
              <a:avLst/>
              <a:gdLst/>
              <a:ahLst/>
              <a:cxnLst/>
              <a:rect l="l" t="t" r="r" b="b"/>
              <a:pathLst>
                <a:path w="170815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1692396" y="0"/>
                  </a:lnTo>
                  <a:lnTo>
                    <a:pt x="1696421" y="0"/>
                  </a:lnTo>
                  <a:lnTo>
                    <a:pt x="1700296" y="1599"/>
                  </a:lnTo>
                  <a:lnTo>
                    <a:pt x="1703146" y="4449"/>
                  </a:lnTo>
                  <a:lnTo>
                    <a:pt x="1705996" y="7299"/>
                  </a:lnTo>
                  <a:lnTo>
                    <a:pt x="1707596" y="11149"/>
                  </a:lnTo>
                  <a:lnTo>
                    <a:pt x="1707596" y="15199"/>
                  </a:lnTo>
                  <a:lnTo>
                    <a:pt x="1707596" y="75999"/>
                  </a:lnTo>
                  <a:lnTo>
                    <a:pt x="1707596" y="84399"/>
                  </a:lnTo>
                  <a:lnTo>
                    <a:pt x="1700771" y="91199"/>
                  </a:lnTo>
                  <a:lnTo>
                    <a:pt x="1692396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415487" y="7680434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94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94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415487" y="7680434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94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415487" y="787078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94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94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6415487" y="787078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94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6415487" y="806113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94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94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6415487" y="806113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94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415487" y="825148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94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94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415487" y="825148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94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415487" y="8441832"/>
              <a:ext cx="2249805" cy="91440"/>
            </a:xfrm>
            <a:custGeom>
              <a:avLst/>
              <a:gdLst/>
              <a:ahLst/>
              <a:cxnLst/>
              <a:rect l="l" t="t" r="r" b="b"/>
              <a:pathLst>
                <a:path w="2249804" h="91440">
                  <a:moveTo>
                    <a:pt x="2242570" y="91199"/>
                  </a:moveTo>
                  <a:lnTo>
                    <a:pt x="6799" y="91199"/>
                  </a:lnTo>
                  <a:lnTo>
                    <a:pt x="0" y="84374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238220" y="0"/>
                  </a:lnTo>
                  <a:lnTo>
                    <a:pt x="2242095" y="1599"/>
                  </a:lnTo>
                  <a:lnTo>
                    <a:pt x="2247795" y="7299"/>
                  </a:lnTo>
                  <a:lnTo>
                    <a:pt x="2249395" y="11149"/>
                  </a:lnTo>
                  <a:lnTo>
                    <a:pt x="2249395" y="84374"/>
                  </a:lnTo>
                  <a:lnTo>
                    <a:pt x="2242570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415487" y="8441832"/>
              <a:ext cx="2249805" cy="91440"/>
            </a:xfrm>
            <a:custGeom>
              <a:avLst/>
              <a:gdLst/>
              <a:ahLst/>
              <a:cxnLst/>
              <a:rect l="l" t="t" r="r" b="b"/>
              <a:pathLst>
                <a:path w="2249804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234195" y="0"/>
                  </a:lnTo>
                  <a:lnTo>
                    <a:pt x="2238220" y="0"/>
                  </a:lnTo>
                  <a:lnTo>
                    <a:pt x="2242095" y="1599"/>
                  </a:lnTo>
                  <a:lnTo>
                    <a:pt x="2244945" y="4449"/>
                  </a:lnTo>
                  <a:lnTo>
                    <a:pt x="2247795" y="7299"/>
                  </a:lnTo>
                  <a:lnTo>
                    <a:pt x="2249395" y="11149"/>
                  </a:lnTo>
                  <a:lnTo>
                    <a:pt x="2249395" y="15199"/>
                  </a:lnTo>
                  <a:lnTo>
                    <a:pt x="2249395" y="75999"/>
                  </a:lnTo>
                  <a:lnTo>
                    <a:pt x="2249395" y="84374"/>
                  </a:lnTo>
                  <a:lnTo>
                    <a:pt x="2242570" y="91199"/>
                  </a:lnTo>
                  <a:lnTo>
                    <a:pt x="2234195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74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668567" y="2602022"/>
            <a:ext cx="1422400" cy="968375"/>
            <a:chOff x="1337134" y="4681528"/>
            <a:chExt cx="2844800" cy="1936750"/>
          </a:xfrm>
        </p:grpSpPr>
        <p:sp>
          <p:nvSpPr>
            <p:cNvPr id="44" name="object 44"/>
            <p:cNvSpPr/>
            <p:nvPr/>
          </p:nvSpPr>
          <p:spPr>
            <a:xfrm>
              <a:off x="1341897" y="4686290"/>
              <a:ext cx="2835275" cy="1927225"/>
            </a:xfrm>
            <a:custGeom>
              <a:avLst/>
              <a:gdLst/>
              <a:ahLst/>
              <a:cxnLst/>
              <a:rect l="l" t="t" r="r" b="b"/>
              <a:pathLst>
                <a:path w="2835275" h="1927225">
                  <a:moveTo>
                    <a:pt x="2834994" y="1927196"/>
                  </a:moveTo>
                  <a:lnTo>
                    <a:pt x="0" y="1927196"/>
                  </a:lnTo>
                  <a:lnTo>
                    <a:pt x="0" y="0"/>
                  </a:lnTo>
                  <a:lnTo>
                    <a:pt x="2834994" y="0"/>
                  </a:lnTo>
                  <a:lnTo>
                    <a:pt x="2834994" y="19271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1341897" y="4686290"/>
              <a:ext cx="2835275" cy="1927225"/>
            </a:xfrm>
            <a:custGeom>
              <a:avLst/>
              <a:gdLst/>
              <a:ahLst/>
              <a:cxnLst/>
              <a:rect l="l" t="t" r="r" b="b"/>
              <a:pathLst>
                <a:path w="2835275" h="1927225">
                  <a:moveTo>
                    <a:pt x="0" y="0"/>
                  </a:moveTo>
                  <a:lnTo>
                    <a:pt x="2834994" y="0"/>
                  </a:lnTo>
                  <a:lnTo>
                    <a:pt x="2834994" y="1927196"/>
                  </a:lnTo>
                  <a:lnTo>
                    <a:pt x="0" y="192719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1524776" y="4913065"/>
              <a:ext cx="2514600" cy="90805"/>
            </a:xfrm>
            <a:custGeom>
              <a:avLst/>
              <a:gdLst/>
              <a:ahLst/>
              <a:cxnLst/>
              <a:rect l="l" t="t" r="r" b="b"/>
              <a:pathLst>
                <a:path w="2514600" h="90804">
                  <a:moveTo>
                    <a:pt x="2507239" y="90599"/>
                  </a:moveTo>
                  <a:lnTo>
                    <a:pt x="6762" y="90599"/>
                  </a:lnTo>
                  <a:lnTo>
                    <a:pt x="0" y="83824"/>
                  </a:lnTo>
                  <a:lnTo>
                    <a:pt x="0" y="15099"/>
                  </a:lnTo>
                  <a:lnTo>
                    <a:pt x="0" y="6749"/>
                  </a:lnTo>
                  <a:lnTo>
                    <a:pt x="6762" y="0"/>
                  </a:lnTo>
                  <a:lnTo>
                    <a:pt x="2502889" y="0"/>
                  </a:lnTo>
                  <a:lnTo>
                    <a:pt x="2506739" y="1574"/>
                  </a:lnTo>
                  <a:lnTo>
                    <a:pt x="2509564" y="4424"/>
                  </a:lnTo>
                  <a:lnTo>
                    <a:pt x="2512414" y="7249"/>
                  </a:lnTo>
                  <a:lnTo>
                    <a:pt x="2513989" y="11074"/>
                  </a:lnTo>
                  <a:lnTo>
                    <a:pt x="2513989" y="83824"/>
                  </a:lnTo>
                  <a:lnTo>
                    <a:pt x="2507239" y="905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1524776" y="4913065"/>
              <a:ext cx="2514600" cy="90805"/>
            </a:xfrm>
            <a:custGeom>
              <a:avLst/>
              <a:gdLst/>
              <a:ahLst/>
              <a:cxnLst/>
              <a:rect l="l" t="t" r="r" b="b"/>
              <a:pathLst>
                <a:path w="2514600" h="90804">
                  <a:moveTo>
                    <a:pt x="0" y="15099"/>
                  </a:moveTo>
                  <a:lnTo>
                    <a:pt x="0" y="6749"/>
                  </a:lnTo>
                  <a:lnTo>
                    <a:pt x="6762" y="0"/>
                  </a:lnTo>
                  <a:lnTo>
                    <a:pt x="15102" y="0"/>
                  </a:lnTo>
                  <a:lnTo>
                    <a:pt x="2498889" y="0"/>
                  </a:lnTo>
                  <a:lnTo>
                    <a:pt x="2502889" y="0"/>
                  </a:lnTo>
                  <a:lnTo>
                    <a:pt x="2506739" y="1574"/>
                  </a:lnTo>
                  <a:lnTo>
                    <a:pt x="2509564" y="4424"/>
                  </a:lnTo>
                  <a:lnTo>
                    <a:pt x="2512414" y="7249"/>
                  </a:lnTo>
                  <a:lnTo>
                    <a:pt x="2513989" y="11074"/>
                  </a:lnTo>
                  <a:lnTo>
                    <a:pt x="2513989" y="15099"/>
                  </a:lnTo>
                  <a:lnTo>
                    <a:pt x="2513989" y="75499"/>
                  </a:lnTo>
                  <a:lnTo>
                    <a:pt x="2513989" y="83824"/>
                  </a:lnTo>
                  <a:lnTo>
                    <a:pt x="2507239" y="90599"/>
                  </a:lnTo>
                  <a:lnTo>
                    <a:pt x="2498889" y="90599"/>
                  </a:lnTo>
                  <a:lnTo>
                    <a:pt x="15102" y="90599"/>
                  </a:lnTo>
                  <a:lnTo>
                    <a:pt x="6762" y="90599"/>
                  </a:lnTo>
                  <a:lnTo>
                    <a:pt x="0" y="83824"/>
                  </a:lnTo>
                  <a:lnTo>
                    <a:pt x="0" y="75499"/>
                  </a:lnTo>
                  <a:lnTo>
                    <a:pt x="0" y="150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1524776" y="5102039"/>
              <a:ext cx="1417320" cy="90805"/>
            </a:xfrm>
            <a:custGeom>
              <a:avLst/>
              <a:gdLst/>
              <a:ahLst/>
              <a:cxnLst/>
              <a:rect l="l" t="t" r="r" b="b"/>
              <a:pathLst>
                <a:path w="1417320" h="90804">
                  <a:moveTo>
                    <a:pt x="1410442" y="90599"/>
                  </a:moveTo>
                  <a:lnTo>
                    <a:pt x="6762" y="90599"/>
                  </a:lnTo>
                  <a:lnTo>
                    <a:pt x="0" y="83824"/>
                  </a:lnTo>
                  <a:lnTo>
                    <a:pt x="0" y="15099"/>
                  </a:lnTo>
                  <a:lnTo>
                    <a:pt x="0" y="6749"/>
                  </a:lnTo>
                  <a:lnTo>
                    <a:pt x="6762" y="0"/>
                  </a:lnTo>
                  <a:lnTo>
                    <a:pt x="1406092" y="0"/>
                  </a:lnTo>
                  <a:lnTo>
                    <a:pt x="1409942" y="1574"/>
                  </a:lnTo>
                  <a:lnTo>
                    <a:pt x="1412767" y="4424"/>
                  </a:lnTo>
                  <a:lnTo>
                    <a:pt x="1415617" y="7249"/>
                  </a:lnTo>
                  <a:lnTo>
                    <a:pt x="1417192" y="11074"/>
                  </a:lnTo>
                  <a:lnTo>
                    <a:pt x="1417192" y="83824"/>
                  </a:lnTo>
                  <a:lnTo>
                    <a:pt x="1410442" y="905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1524776" y="5102039"/>
              <a:ext cx="1417320" cy="90805"/>
            </a:xfrm>
            <a:custGeom>
              <a:avLst/>
              <a:gdLst/>
              <a:ahLst/>
              <a:cxnLst/>
              <a:rect l="l" t="t" r="r" b="b"/>
              <a:pathLst>
                <a:path w="1417320" h="90804">
                  <a:moveTo>
                    <a:pt x="0" y="15099"/>
                  </a:moveTo>
                  <a:lnTo>
                    <a:pt x="0" y="6749"/>
                  </a:lnTo>
                  <a:lnTo>
                    <a:pt x="6762" y="0"/>
                  </a:lnTo>
                  <a:lnTo>
                    <a:pt x="15102" y="0"/>
                  </a:lnTo>
                  <a:lnTo>
                    <a:pt x="1402092" y="0"/>
                  </a:lnTo>
                  <a:lnTo>
                    <a:pt x="1406092" y="0"/>
                  </a:lnTo>
                  <a:lnTo>
                    <a:pt x="1409942" y="1574"/>
                  </a:lnTo>
                  <a:lnTo>
                    <a:pt x="1412767" y="4424"/>
                  </a:lnTo>
                  <a:lnTo>
                    <a:pt x="1415617" y="7249"/>
                  </a:lnTo>
                  <a:lnTo>
                    <a:pt x="1417192" y="11074"/>
                  </a:lnTo>
                  <a:lnTo>
                    <a:pt x="1417192" y="15099"/>
                  </a:lnTo>
                  <a:lnTo>
                    <a:pt x="1417192" y="75499"/>
                  </a:lnTo>
                  <a:lnTo>
                    <a:pt x="1417192" y="83824"/>
                  </a:lnTo>
                  <a:lnTo>
                    <a:pt x="1410442" y="90599"/>
                  </a:lnTo>
                  <a:lnTo>
                    <a:pt x="1402092" y="90599"/>
                  </a:lnTo>
                  <a:lnTo>
                    <a:pt x="15102" y="90599"/>
                  </a:lnTo>
                  <a:lnTo>
                    <a:pt x="6762" y="90599"/>
                  </a:lnTo>
                  <a:lnTo>
                    <a:pt x="0" y="83824"/>
                  </a:lnTo>
                  <a:lnTo>
                    <a:pt x="0" y="75499"/>
                  </a:lnTo>
                  <a:lnTo>
                    <a:pt x="0" y="150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95837" y="1922030"/>
            <a:ext cx="1953260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Prompt</a:t>
            </a:r>
            <a:r>
              <a:rPr sz="1700" spc="-70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context</a:t>
            </a:r>
            <a:r>
              <a:rPr sz="1700" spc="-68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limit </a:t>
            </a:r>
            <a:r>
              <a:rPr sz="1700" spc="-33" dirty="0">
                <a:latin typeface="Lato"/>
                <a:cs typeface="Lato"/>
              </a:rPr>
              <a:t>few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1000</a:t>
            </a:r>
            <a:r>
              <a:rPr sz="1700" spc="-95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tokens</a:t>
            </a:r>
            <a:endParaRPr sz="1700">
              <a:latin typeface="Lato"/>
              <a:cs typeface="Lato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775206" y="1922030"/>
            <a:ext cx="1980883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Single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document</a:t>
            </a:r>
            <a:r>
              <a:rPr sz="1700" spc="-9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too </a:t>
            </a:r>
            <a:r>
              <a:rPr sz="1700" dirty="0">
                <a:latin typeface="Lato"/>
                <a:cs typeface="Lato"/>
              </a:rPr>
              <a:t>large</a:t>
            </a:r>
            <a:r>
              <a:rPr sz="1700" spc="-83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to</a:t>
            </a:r>
            <a:r>
              <a:rPr sz="1700" spc="-83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fit</a:t>
            </a:r>
            <a:r>
              <a:rPr sz="1700" spc="-83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in</a:t>
            </a:r>
            <a:r>
              <a:rPr sz="1700" spc="-83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window</a:t>
            </a:r>
            <a:endParaRPr sz="1700">
              <a:latin typeface="Lato"/>
              <a:cs typeface="Lato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5340508" y="2564447"/>
            <a:ext cx="1422400" cy="642938"/>
            <a:chOff x="10681016" y="4606378"/>
            <a:chExt cx="2844800" cy="1285875"/>
          </a:xfrm>
        </p:grpSpPr>
        <p:sp>
          <p:nvSpPr>
            <p:cNvPr id="53" name="object 53"/>
            <p:cNvSpPr/>
            <p:nvPr/>
          </p:nvSpPr>
          <p:spPr>
            <a:xfrm>
              <a:off x="10685778" y="4611140"/>
              <a:ext cx="2835275" cy="1276350"/>
            </a:xfrm>
            <a:custGeom>
              <a:avLst/>
              <a:gdLst/>
              <a:ahLst/>
              <a:cxnLst/>
              <a:rect l="l" t="t" r="r" b="b"/>
              <a:pathLst>
                <a:path w="2835275" h="1276350">
                  <a:moveTo>
                    <a:pt x="2834994" y="1276197"/>
                  </a:moveTo>
                  <a:lnTo>
                    <a:pt x="0" y="1276197"/>
                  </a:lnTo>
                  <a:lnTo>
                    <a:pt x="0" y="0"/>
                  </a:lnTo>
                  <a:lnTo>
                    <a:pt x="2834994" y="0"/>
                  </a:lnTo>
                  <a:lnTo>
                    <a:pt x="2834994" y="1276197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10685778" y="4611140"/>
              <a:ext cx="2835275" cy="1276350"/>
            </a:xfrm>
            <a:custGeom>
              <a:avLst/>
              <a:gdLst/>
              <a:ahLst/>
              <a:cxnLst/>
              <a:rect l="l" t="t" r="r" b="b"/>
              <a:pathLst>
                <a:path w="2835275" h="1276350">
                  <a:moveTo>
                    <a:pt x="0" y="0"/>
                  </a:moveTo>
                  <a:lnTo>
                    <a:pt x="2834994" y="0"/>
                  </a:lnTo>
                  <a:lnTo>
                    <a:pt x="2834994" y="1276197"/>
                  </a:lnTo>
                  <a:lnTo>
                    <a:pt x="0" y="12761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10823628" y="4839540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10823628" y="4839540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10823628" y="5029889"/>
              <a:ext cx="2322830" cy="91440"/>
            </a:xfrm>
            <a:custGeom>
              <a:avLst/>
              <a:gdLst/>
              <a:ahLst/>
              <a:cxnLst/>
              <a:rect l="l" t="t" r="r" b="b"/>
              <a:pathLst>
                <a:path w="2322830" h="91439">
                  <a:moveTo>
                    <a:pt x="2315770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311420" y="0"/>
                  </a:lnTo>
                  <a:lnTo>
                    <a:pt x="2315295" y="1599"/>
                  </a:lnTo>
                  <a:lnTo>
                    <a:pt x="2320995" y="7299"/>
                  </a:lnTo>
                  <a:lnTo>
                    <a:pt x="2322595" y="11174"/>
                  </a:lnTo>
                  <a:lnTo>
                    <a:pt x="2322595" y="84399"/>
                  </a:lnTo>
                  <a:lnTo>
                    <a:pt x="2315770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10823628" y="5029889"/>
              <a:ext cx="2322830" cy="91440"/>
            </a:xfrm>
            <a:custGeom>
              <a:avLst/>
              <a:gdLst/>
              <a:ahLst/>
              <a:cxnLst/>
              <a:rect l="l" t="t" r="r" b="b"/>
              <a:pathLst>
                <a:path w="232283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307395" y="0"/>
                  </a:lnTo>
                  <a:lnTo>
                    <a:pt x="2311420" y="0"/>
                  </a:lnTo>
                  <a:lnTo>
                    <a:pt x="2315295" y="1599"/>
                  </a:lnTo>
                  <a:lnTo>
                    <a:pt x="2318145" y="4449"/>
                  </a:lnTo>
                  <a:lnTo>
                    <a:pt x="2320995" y="7299"/>
                  </a:lnTo>
                  <a:lnTo>
                    <a:pt x="2322595" y="11174"/>
                  </a:lnTo>
                  <a:lnTo>
                    <a:pt x="2322595" y="15199"/>
                  </a:lnTo>
                  <a:lnTo>
                    <a:pt x="2322595" y="75999"/>
                  </a:lnTo>
                  <a:lnTo>
                    <a:pt x="2322595" y="84399"/>
                  </a:lnTo>
                  <a:lnTo>
                    <a:pt x="2315770" y="91199"/>
                  </a:lnTo>
                  <a:lnTo>
                    <a:pt x="2307395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10823628" y="5220239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10823628" y="5220239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10823628" y="5410589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10823628" y="5410589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10823628" y="5600938"/>
              <a:ext cx="1708150" cy="91440"/>
            </a:xfrm>
            <a:custGeom>
              <a:avLst/>
              <a:gdLst/>
              <a:ahLst/>
              <a:cxnLst/>
              <a:rect l="l" t="t" r="r" b="b"/>
              <a:pathLst>
                <a:path w="1708150" h="91439">
                  <a:moveTo>
                    <a:pt x="1700796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1696421" y="0"/>
                  </a:lnTo>
                  <a:lnTo>
                    <a:pt x="1700296" y="1599"/>
                  </a:lnTo>
                  <a:lnTo>
                    <a:pt x="1705996" y="7299"/>
                  </a:lnTo>
                  <a:lnTo>
                    <a:pt x="1707596" y="11149"/>
                  </a:lnTo>
                  <a:lnTo>
                    <a:pt x="1707596" y="84399"/>
                  </a:lnTo>
                  <a:lnTo>
                    <a:pt x="1700796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10823628" y="5600938"/>
              <a:ext cx="1708150" cy="91440"/>
            </a:xfrm>
            <a:custGeom>
              <a:avLst/>
              <a:gdLst/>
              <a:ahLst/>
              <a:cxnLst/>
              <a:rect l="l" t="t" r="r" b="b"/>
              <a:pathLst>
                <a:path w="170815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1692396" y="0"/>
                  </a:lnTo>
                  <a:lnTo>
                    <a:pt x="1696421" y="0"/>
                  </a:lnTo>
                  <a:lnTo>
                    <a:pt x="1700296" y="1599"/>
                  </a:lnTo>
                  <a:lnTo>
                    <a:pt x="1703146" y="4449"/>
                  </a:lnTo>
                  <a:lnTo>
                    <a:pt x="1705996" y="7299"/>
                  </a:lnTo>
                  <a:lnTo>
                    <a:pt x="1707596" y="11149"/>
                  </a:lnTo>
                  <a:lnTo>
                    <a:pt x="1707596" y="15199"/>
                  </a:lnTo>
                  <a:lnTo>
                    <a:pt x="1707596" y="75999"/>
                  </a:lnTo>
                  <a:lnTo>
                    <a:pt x="1707596" y="84399"/>
                  </a:lnTo>
                  <a:lnTo>
                    <a:pt x="1700796" y="91199"/>
                  </a:lnTo>
                  <a:lnTo>
                    <a:pt x="1692396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5340508" y="3388345"/>
            <a:ext cx="1422400" cy="577533"/>
            <a:chOff x="10681016" y="6254174"/>
            <a:chExt cx="2844800" cy="1155065"/>
          </a:xfrm>
        </p:grpSpPr>
        <p:sp>
          <p:nvSpPr>
            <p:cNvPr id="66" name="object 66"/>
            <p:cNvSpPr/>
            <p:nvPr/>
          </p:nvSpPr>
          <p:spPr>
            <a:xfrm>
              <a:off x="10685778" y="6258937"/>
              <a:ext cx="2835275" cy="1145540"/>
            </a:xfrm>
            <a:custGeom>
              <a:avLst/>
              <a:gdLst/>
              <a:ahLst/>
              <a:cxnLst/>
              <a:rect l="l" t="t" r="r" b="b"/>
              <a:pathLst>
                <a:path w="2835275" h="1145540">
                  <a:moveTo>
                    <a:pt x="2834994" y="1145397"/>
                  </a:moveTo>
                  <a:lnTo>
                    <a:pt x="0" y="1145397"/>
                  </a:lnTo>
                  <a:lnTo>
                    <a:pt x="0" y="0"/>
                  </a:lnTo>
                  <a:lnTo>
                    <a:pt x="2834994" y="0"/>
                  </a:lnTo>
                  <a:lnTo>
                    <a:pt x="2834994" y="1145397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10685778" y="6258937"/>
              <a:ext cx="2835275" cy="1145540"/>
            </a:xfrm>
            <a:custGeom>
              <a:avLst/>
              <a:gdLst/>
              <a:ahLst/>
              <a:cxnLst/>
              <a:rect l="l" t="t" r="r" b="b"/>
              <a:pathLst>
                <a:path w="2835275" h="1145540">
                  <a:moveTo>
                    <a:pt x="0" y="0"/>
                  </a:moveTo>
                  <a:lnTo>
                    <a:pt x="2834994" y="0"/>
                  </a:lnTo>
                  <a:lnTo>
                    <a:pt x="2834994" y="1145397"/>
                  </a:lnTo>
                  <a:lnTo>
                    <a:pt x="0" y="11453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10823628" y="647888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824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624"/>
                  </a:lnTo>
                  <a:lnTo>
                    <a:pt x="2512394" y="7324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10823628" y="647888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824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624"/>
                  </a:lnTo>
                  <a:lnTo>
                    <a:pt x="2509544" y="4474"/>
                  </a:lnTo>
                  <a:lnTo>
                    <a:pt x="2512394" y="7324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10823628" y="666923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824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1" name="object 71"/>
            <p:cNvSpPr/>
            <p:nvPr/>
          </p:nvSpPr>
          <p:spPr>
            <a:xfrm>
              <a:off x="10823628" y="666923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824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10823628" y="6859586"/>
              <a:ext cx="2240915" cy="91440"/>
            </a:xfrm>
            <a:custGeom>
              <a:avLst/>
              <a:gdLst/>
              <a:ahLst/>
              <a:cxnLst/>
              <a:rect l="l" t="t" r="r" b="b"/>
              <a:pathLst>
                <a:path w="2240915" h="91440">
                  <a:moveTo>
                    <a:pt x="2233595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229220" y="0"/>
                  </a:lnTo>
                  <a:lnTo>
                    <a:pt x="2233095" y="1599"/>
                  </a:lnTo>
                  <a:lnTo>
                    <a:pt x="2238795" y="7299"/>
                  </a:lnTo>
                  <a:lnTo>
                    <a:pt x="2240395" y="11174"/>
                  </a:lnTo>
                  <a:lnTo>
                    <a:pt x="2240395" y="84399"/>
                  </a:lnTo>
                  <a:lnTo>
                    <a:pt x="2233595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10823628" y="6859586"/>
              <a:ext cx="2240915" cy="91440"/>
            </a:xfrm>
            <a:custGeom>
              <a:avLst/>
              <a:gdLst/>
              <a:ahLst/>
              <a:cxnLst/>
              <a:rect l="l" t="t" r="r" b="b"/>
              <a:pathLst>
                <a:path w="2240915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225195" y="0"/>
                  </a:lnTo>
                  <a:lnTo>
                    <a:pt x="2229220" y="0"/>
                  </a:lnTo>
                  <a:lnTo>
                    <a:pt x="2233095" y="1599"/>
                  </a:lnTo>
                  <a:lnTo>
                    <a:pt x="2235945" y="4449"/>
                  </a:lnTo>
                  <a:lnTo>
                    <a:pt x="2238795" y="7299"/>
                  </a:lnTo>
                  <a:lnTo>
                    <a:pt x="2240395" y="11174"/>
                  </a:lnTo>
                  <a:lnTo>
                    <a:pt x="2240395" y="15199"/>
                  </a:lnTo>
                  <a:lnTo>
                    <a:pt x="2240395" y="75999"/>
                  </a:lnTo>
                  <a:lnTo>
                    <a:pt x="2240395" y="84399"/>
                  </a:lnTo>
                  <a:lnTo>
                    <a:pt x="2233595" y="91199"/>
                  </a:lnTo>
                  <a:lnTo>
                    <a:pt x="2225195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10823628" y="7067410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10823628" y="7067410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76" name="object 76"/>
          <p:cNvGrpSpPr/>
          <p:nvPr/>
        </p:nvGrpSpPr>
        <p:grpSpPr>
          <a:xfrm>
            <a:off x="7011180" y="2576522"/>
            <a:ext cx="1422400" cy="513080"/>
            <a:chOff x="14022359" y="4630528"/>
            <a:chExt cx="2844800" cy="1026160"/>
          </a:xfrm>
        </p:grpSpPr>
        <p:sp>
          <p:nvSpPr>
            <p:cNvPr id="77" name="object 77"/>
            <p:cNvSpPr/>
            <p:nvPr/>
          </p:nvSpPr>
          <p:spPr>
            <a:xfrm>
              <a:off x="14027122" y="4635290"/>
              <a:ext cx="2835275" cy="1016635"/>
            </a:xfrm>
            <a:custGeom>
              <a:avLst/>
              <a:gdLst/>
              <a:ahLst/>
              <a:cxnLst/>
              <a:rect l="l" t="t" r="r" b="b"/>
              <a:pathLst>
                <a:path w="2835275" h="1016635">
                  <a:moveTo>
                    <a:pt x="2834994" y="1016397"/>
                  </a:moveTo>
                  <a:lnTo>
                    <a:pt x="0" y="1016397"/>
                  </a:lnTo>
                  <a:lnTo>
                    <a:pt x="0" y="0"/>
                  </a:lnTo>
                  <a:lnTo>
                    <a:pt x="2834994" y="0"/>
                  </a:lnTo>
                  <a:lnTo>
                    <a:pt x="2834994" y="1016397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8" name="object 78"/>
            <p:cNvSpPr/>
            <p:nvPr/>
          </p:nvSpPr>
          <p:spPr>
            <a:xfrm>
              <a:off x="14027122" y="4635290"/>
              <a:ext cx="2835275" cy="1016635"/>
            </a:xfrm>
            <a:custGeom>
              <a:avLst/>
              <a:gdLst/>
              <a:ahLst/>
              <a:cxnLst/>
              <a:rect l="l" t="t" r="r" b="b"/>
              <a:pathLst>
                <a:path w="2835275" h="1016635">
                  <a:moveTo>
                    <a:pt x="0" y="0"/>
                  </a:moveTo>
                  <a:lnTo>
                    <a:pt x="2834994" y="0"/>
                  </a:lnTo>
                  <a:lnTo>
                    <a:pt x="2834994" y="1016397"/>
                  </a:lnTo>
                  <a:lnTo>
                    <a:pt x="0" y="10163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14164971" y="4807240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14164971" y="4807240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14164971" y="4997589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14164971" y="4997589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3" name="object 83"/>
            <p:cNvSpPr/>
            <p:nvPr/>
          </p:nvSpPr>
          <p:spPr>
            <a:xfrm>
              <a:off x="14164971" y="5207039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4" name="object 84"/>
            <p:cNvSpPr/>
            <p:nvPr/>
          </p:nvSpPr>
          <p:spPr>
            <a:xfrm>
              <a:off x="14164971" y="5207039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14164971" y="5387039"/>
              <a:ext cx="1708150" cy="91440"/>
            </a:xfrm>
            <a:custGeom>
              <a:avLst/>
              <a:gdLst/>
              <a:ahLst/>
              <a:cxnLst/>
              <a:rect l="l" t="t" r="r" b="b"/>
              <a:pathLst>
                <a:path w="1708150" h="91439">
                  <a:moveTo>
                    <a:pt x="1700771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1696421" y="0"/>
                  </a:lnTo>
                  <a:lnTo>
                    <a:pt x="1700296" y="1599"/>
                  </a:lnTo>
                  <a:lnTo>
                    <a:pt x="1705996" y="7299"/>
                  </a:lnTo>
                  <a:lnTo>
                    <a:pt x="1707596" y="11149"/>
                  </a:lnTo>
                  <a:lnTo>
                    <a:pt x="1707596" y="84399"/>
                  </a:lnTo>
                  <a:lnTo>
                    <a:pt x="1700771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6" name="object 86"/>
            <p:cNvSpPr/>
            <p:nvPr/>
          </p:nvSpPr>
          <p:spPr>
            <a:xfrm>
              <a:off x="14164971" y="5387039"/>
              <a:ext cx="1708150" cy="91440"/>
            </a:xfrm>
            <a:custGeom>
              <a:avLst/>
              <a:gdLst/>
              <a:ahLst/>
              <a:cxnLst/>
              <a:rect l="l" t="t" r="r" b="b"/>
              <a:pathLst>
                <a:path w="170815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1692396" y="0"/>
                  </a:lnTo>
                  <a:lnTo>
                    <a:pt x="1696421" y="0"/>
                  </a:lnTo>
                  <a:lnTo>
                    <a:pt x="1700296" y="1599"/>
                  </a:lnTo>
                  <a:lnTo>
                    <a:pt x="1703146" y="4449"/>
                  </a:lnTo>
                  <a:lnTo>
                    <a:pt x="1705996" y="7299"/>
                  </a:lnTo>
                  <a:lnTo>
                    <a:pt x="1707596" y="11149"/>
                  </a:lnTo>
                  <a:lnTo>
                    <a:pt x="1707596" y="15199"/>
                  </a:lnTo>
                  <a:lnTo>
                    <a:pt x="1707596" y="75999"/>
                  </a:lnTo>
                  <a:lnTo>
                    <a:pt x="1707596" y="84399"/>
                  </a:lnTo>
                  <a:lnTo>
                    <a:pt x="1700771" y="91199"/>
                  </a:lnTo>
                  <a:lnTo>
                    <a:pt x="1692396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7011180" y="3388345"/>
            <a:ext cx="1422400" cy="577533"/>
            <a:chOff x="14022359" y="6254174"/>
            <a:chExt cx="2844800" cy="1155065"/>
          </a:xfrm>
        </p:grpSpPr>
        <p:sp>
          <p:nvSpPr>
            <p:cNvPr id="88" name="object 88"/>
            <p:cNvSpPr/>
            <p:nvPr/>
          </p:nvSpPr>
          <p:spPr>
            <a:xfrm>
              <a:off x="14027122" y="6258937"/>
              <a:ext cx="2835275" cy="1145540"/>
            </a:xfrm>
            <a:custGeom>
              <a:avLst/>
              <a:gdLst/>
              <a:ahLst/>
              <a:cxnLst/>
              <a:rect l="l" t="t" r="r" b="b"/>
              <a:pathLst>
                <a:path w="2835275" h="1145540">
                  <a:moveTo>
                    <a:pt x="2834994" y="1145397"/>
                  </a:moveTo>
                  <a:lnTo>
                    <a:pt x="0" y="1145397"/>
                  </a:lnTo>
                  <a:lnTo>
                    <a:pt x="0" y="0"/>
                  </a:lnTo>
                  <a:lnTo>
                    <a:pt x="2834994" y="0"/>
                  </a:lnTo>
                  <a:lnTo>
                    <a:pt x="2834994" y="1145397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14027122" y="6258937"/>
              <a:ext cx="2835275" cy="1145540"/>
            </a:xfrm>
            <a:custGeom>
              <a:avLst/>
              <a:gdLst/>
              <a:ahLst/>
              <a:cxnLst/>
              <a:rect l="l" t="t" r="r" b="b"/>
              <a:pathLst>
                <a:path w="2835275" h="1145540">
                  <a:moveTo>
                    <a:pt x="0" y="0"/>
                  </a:moveTo>
                  <a:lnTo>
                    <a:pt x="2834994" y="0"/>
                  </a:lnTo>
                  <a:lnTo>
                    <a:pt x="2834994" y="1145397"/>
                  </a:lnTo>
                  <a:lnTo>
                    <a:pt x="0" y="11453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14164971" y="6405087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1" name="object 91"/>
            <p:cNvSpPr/>
            <p:nvPr/>
          </p:nvSpPr>
          <p:spPr>
            <a:xfrm>
              <a:off x="14164971" y="6405087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39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2" name="object 92"/>
            <p:cNvSpPr/>
            <p:nvPr/>
          </p:nvSpPr>
          <p:spPr>
            <a:xfrm>
              <a:off x="14164971" y="659543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3" name="object 93"/>
            <p:cNvSpPr/>
            <p:nvPr/>
          </p:nvSpPr>
          <p:spPr>
            <a:xfrm>
              <a:off x="14164971" y="659543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4" name="object 94"/>
            <p:cNvSpPr/>
            <p:nvPr/>
          </p:nvSpPr>
          <p:spPr>
            <a:xfrm>
              <a:off x="14164971" y="678578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5" name="object 95"/>
            <p:cNvSpPr/>
            <p:nvPr/>
          </p:nvSpPr>
          <p:spPr>
            <a:xfrm>
              <a:off x="14164971" y="678578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6" name="object 96"/>
            <p:cNvSpPr/>
            <p:nvPr/>
          </p:nvSpPr>
          <p:spPr>
            <a:xfrm>
              <a:off x="14164971" y="6976135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7" name="object 97"/>
            <p:cNvSpPr/>
            <p:nvPr/>
          </p:nvSpPr>
          <p:spPr>
            <a:xfrm>
              <a:off x="14164971" y="6976135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8" name="object 98"/>
            <p:cNvSpPr/>
            <p:nvPr/>
          </p:nvSpPr>
          <p:spPr>
            <a:xfrm>
              <a:off x="14164971" y="7166485"/>
              <a:ext cx="2249805" cy="91440"/>
            </a:xfrm>
            <a:custGeom>
              <a:avLst/>
              <a:gdLst/>
              <a:ahLst/>
              <a:cxnLst/>
              <a:rect l="l" t="t" r="r" b="b"/>
              <a:pathLst>
                <a:path w="2249805" h="91440">
                  <a:moveTo>
                    <a:pt x="2242570" y="91199"/>
                  </a:moveTo>
                  <a:lnTo>
                    <a:pt x="6799" y="91199"/>
                  </a:lnTo>
                  <a:lnTo>
                    <a:pt x="0" y="84374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238220" y="0"/>
                  </a:lnTo>
                  <a:lnTo>
                    <a:pt x="2242095" y="1599"/>
                  </a:lnTo>
                  <a:lnTo>
                    <a:pt x="2247795" y="7299"/>
                  </a:lnTo>
                  <a:lnTo>
                    <a:pt x="2249395" y="11149"/>
                  </a:lnTo>
                  <a:lnTo>
                    <a:pt x="2249395" y="84374"/>
                  </a:lnTo>
                  <a:lnTo>
                    <a:pt x="2242570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9" name="object 99"/>
            <p:cNvSpPr/>
            <p:nvPr/>
          </p:nvSpPr>
          <p:spPr>
            <a:xfrm>
              <a:off x="14164971" y="7166485"/>
              <a:ext cx="2249805" cy="91440"/>
            </a:xfrm>
            <a:custGeom>
              <a:avLst/>
              <a:gdLst/>
              <a:ahLst/>
              <a:cxnLst/>
              <a:rect l="l" t="t" r="r" b="b"/>
              <a:pathLst>
                <a:path w="2249805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234195" y="0"/>
                  </a:lnTo>
                  <a:lnTo>
                    <a:pt x="2238220" y="0"/>
                  </a:lnTo>
                  <a:lnTo>
                    <a:pt x="2242095" y="1599"/>
                  </a:lnTo>
                  <a:lnTo>
                    <a:pt x="2244945" y="4449"/>
                  </a:lnTo>
                  <a:lnTo>
                    <a:pt x="2247795" y="7299"/>
                  </a:lnTo>
                  <a:lnTo>
                    <a:pt x="2249395" y="11149"/>
                  </a:lnTo>
                  <a:lnTo>
                    <a:pt x="2249395" y="15199"/>
                  </a:lnTo>
                  <a:lnTo>
                    <a:pt x="2249395" y="75999"/>
                  </a:lnTo>
                  <a:lnTo>
                    <a:pt x="2249395" y="84374"/>
                  </a:lnTo>
                  <a:lnTo>
                    <a:pt x="2242570" y="91199"/>
                  </a:lnTo>
                  <a:lnTo>
                    <a:pt x="2234195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74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5875992" y="1879568"/>
            <a:ext cx="2072640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Split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long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sources</a:t>
            </a:r>
            <a:r>
              <a:rPr sz="1700" spc="-95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into </a:t>
            </a:r>
            <a:r>
              <a:rPr sz="1700" dirty="0">
                <a:latin typeface="Lato"/>
                <a:cs typeface="Lato"/>
              </a:rPr>
              <a:t>short</a:t>
            </a:r>
            <a:r>
              <a:rPr sz="1700" spc="-70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chunks</a:t>
            </a:r>
            <a:endParaRPr sz="1700">
              <a:latin typeface="Lato"/>
              <a:cs typeface="Lato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4683816" y="2829690"/>
            <a:ext cx="533083" cy="82233"/>
            <a:chOff x="9367631" y="5136864"/>
            <a:chExt cx="1066165" cy="164465"/>
          </a:xfrm>
        </p:grpSpPr>
        <p:sp>
          <p:nvSpPr>
            <p:cNvPr id="102" name="object 102"/>
            <p:cNvSpPr/>
            <p:nvPr/>
          </p:nvSpPr>
          <p:spPr>
            <a:xfrm>
              <a:off x="9386681" y="5211739"/>
              <a:ext cx="855344" cy="7620"/>
            </a:xfrm>
            <a:custGeom>
              <a:avLst/>
              <a:gdLst/>
              <a:ahLst/>
              <a:cxnLst/>
              <a:rect l="l" t="t" r="r" b="b"/>
              <a:pathLst>
                <a:path w="855345" h="7620">
                  <a:moveTo>
                    <a:pt x="0" y="0"/>
                  </a:moveTo>
                  <a:lnTo>
                    <a:pt x="854998" y="70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03" name="object 10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2104" y="5136864"/>
              <a:ext cx="211524" cy="1639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837" y="736854"/>
            <a:ext cx="7627938" cy="1393458"/>
          </a:xfrm>
          <a:prstGeom prst="rect">
            <a:avLst/>
          </a:prstGeom>
        </p:spPr>
        <p:txBody>
          <a:bodyPr vert="horz" wrap="square" lIns="0" tIns="52070" rIns="0" bIns="0" rtlCol="0">
            <a:spAutoFit/>
          </a:bodyPr>
          <a:lstStyle/>
          <a:p>
            <a:pPr marL="6350">
              <a:spcBef>
                <a:spcPts val="410"/>
              </a:spcBef>
            </a:pPr>
            <a:r>
              <a:rPr sz="2000" spc="-80" dirty="0">
                <a:latin typeface="Lato"/>
                <a:cs typeface="Lato"/>
              </a:rPr>
              <a:t>Two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considerations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for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using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external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data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in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spc="-10" dirty="0">
                <a:latin typeface="Lato"/>
                <a:cs typeface="Lato"/>
              </a:rPr>
              <a:t>RAG:</a:t>
            </a:r>
            <a:endParaRPr sz="2000">
              <a:latin typeface="Lato"/>
              <a:cs typeface="Lato"/>
            </a:endParaRPr>
          </a:p>
          <a:p>
            <a:pPr marL="463233" indent="-409575">
              <a:spcBef>
                <a:spcPts val="360"/>
              </a:spcBef>
              <a:buSzPct val="90000"/>
              <a:buAutoNum type="arabicPeriod"/>
              <a:tabLst>
                <a:tab pos="463233" algn="l"/>
              </a:tabLst>
            </a:pPr>
            <a:r>
              <a:rPr sz="2000" dirty="0">
                <a:latin typeface="Lato"/>
                <a:cs typeface="Lato"/>
              </a:rPr>
              <a:t>Data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must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spc="-10" dirty="0">
                <a:latin typeface="Lato"/>
                <a:cs typeface="Lato"/>
              </a:rPr>
              <a:t>fit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inside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context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window</a:t>
            </a:r>
            <a:endParaRPr sz="2000">
              <a:latin typeface="Lato"/>
              <a:cs typeface="Lato"/>
            </a:endParaRPr>
          </a:p>
          <a:p>
            <a:pPr marL="463233" marR="2540" indent="-409893">
              <a:lnSpc>
                <a:spcPct val="114999"/>
              </a:lnSpc>
              <a:buSzPct val="90000"/>
              <a:buAutoNum type="arabicPeriod"/>
              <a:tabLst>
                <a:tab pos="463233" algn="l"/>
              </a:tabLst>
            </a:pPr>
            <a:r>
              <a:rPr sz="2000" dirty="0">
                <a:latin typeface="Lato"/>
                <a:cs typeface="Lato"/>
              </a:rPr>
              <a:t>Data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must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be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in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format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that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allows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its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relevance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to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be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assessed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spc="-13" dirty="0">
                <a:latin typeface="Lato"/>
                <a:cs typeface="Lato"/>
              </a:rPr>
              <a:t>at </a:t>
            </a:r>
            <a:r>
              <a:rPr sz="2000" dirty="0">
                <a:latin typeface="Lato"/>
                <a:cs typeface="Lato"/>
              </a:rPr>
              <a:t>inference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time: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b="1" spc="-5" dirty="0">
                <a:latin typeface="Lato"/>
                <a:cs typeface="Lato"/>
              </a:rPr>
              <a:t>Embedding</a:t>
            </a:r>
            <a:r>
              <a:rPr sz="2000" b="1" spc="-80" dirty="0">
                <a:latin typeface="Lato"/>
                <a:cs typeface="Lato"/>
              </a:rPr>
              <a:t> </a:t>
            </a:r>
            <a:r>
              <a:rPr sz="2000" b="1" spc="-5" dirty="0">
                <a:latin typeface="Lato"/>
                <a:cs typeface="Lato"/>
              </a:rPr>
              <a:t>vectors</a:t>
            </a:r>
            <a:endParaRPr sz="20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/>
              <a:t>Data</a:t>
            </a:r>
            <a:r>
              <a:rPr spc="-88" dirty="0"/>
              <a:t> </a:t>
            </a:r>
            <a:r>
              <a:rPr dirty="0"/>
              <a:t>preparation</a:t>
            </a:r>
            <a:r>
              <a:rPr spc="-85" dirty="0"/>
              <a:t> </a:t>
            </a:r>
            <a:r>
              <a:rPr dirty="0"/>
              <a:t>for</a:t>
            </a:r>
            <a:r>
              <a:rPr spc="-85" dirty="0"/>
              <a:t> </a:t>
            </a:r>
            <a:r>
              <a:rPr spc="-13" dirty="0"/>
              <a:t>RAG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68567" y="3102763"/>
            <a:ext cx="1970723" cy="968375"/>
            <a:chOff x="1337134" y="6205525"/>
            <a:chExt cx="3941445" cy="1936750"/>
          </a:xfrm>
        </p:grpSpPr>
        <p:sp>
          <p:nvSpPr>
            <p:cNvPr id="5" name="object 5"/>
            <p:cNvSpPr/>
            <p:nvPr/>
          </p:nvSpPr>
          <p:spPr>
            <a:xfrm>
              <a:off x="1341897" y="6210287"/>
              <a:ext cx="2835275" cy="1927225"/>
            </a:xfrm>
            <a:custGeom>
              <a:avLst/>
              <a:gdLst/>
              <a:ahLst/>
              <a:cxnLst/>
              <a:rect l="l" t="t" r="r" b="b"/>
              <a:pathLst>
                <a:path w="2835275" h="1927225">
                  <a:moveTo>
                    <a:pt x="2834994" y="1927196"/>
                  </a:moveTo>
                  <a:lnTo>
                    <a:pt x="0" y="1927196"/>
                  </a:lnTo>
                  <a:lnTo>
                    <a:pt x="0" y="0"/>
                  </a:lnTo>
                  <a:lnTo>
                    <a:pt x="2834994" y="0"/>
                  </a:lnTo>
                  <a:lnTo>
                    <a:pt x="2834994" y="19271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1341897" y="6210287"/>
              <a:ext cx="2835275" cy="1927225"/>
            </a:xfrm>
            <a:custGeom>
              <a:avLst/>
              <a:gdLst/>
              <a:ahLst/>
              <a:cxnLst/>
              <a:rect l="l" t="t" r="r" b="b"/>
              <a:pathLst>
                <a:path w="2835275" h="1927225">
                  <a:moveTo>
                    <a:pt x="0" y="0"/>
                  </a:moveTo>
                  <a:lnTo>
                    <a:pt x="2834994" y="0"/>
                  </a:lnTo>
                  <a:lnTo>
                    <a:pt x="2834994" y="1927196"/>
                  </a:lnTo>
                  <a:lnTo>
                    <a:pt x="0" y="192719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1524776" y="6437062"/>
              <a:ext cx="2514600" cy="90805"/>
            </a:xfrm>
            <a:custGeom>
              <a:avLst/>
              <a:gdLst/>
              <a:ahLst/>
              <a:cxnLst/>
              <a:rect l="l" t="t" r="r" b="b"/>
              <a:pathLst>
                <a:path w="2514600" h="90804">
                  <a:moveTo>
                    <a:pt x="2507239" y="90599"/>
                  </a:moveTo>
                  <a:lnTo>
                    <a:pt x="6762" y="90599"/>
                  </a:lnTo>
                  <a:lnTo>
                    <a:pt x="0" y="83824"/>
                  </a:lnTo>
                  <a:lnTo>
                    <a:pt x="0" y="15099"/>
                  </a:lnTo>
                  <a:lnTo>
                    <a:pt x="0" y="6749"/>
                  </a:lnTo>
                  <a:lnTo>
                    <a:pt x="6762" y="0"/>
                  </a:lnTo>
                  <a:lnTo>
                    <a:pt x="2502889" y="0"/>
                  </a:lnTo>
                  <a:lnTo>
                    <a:pt x="2506739" y="1574"/>
                  </a:lnTo>
                  <a:lnTo>
                    <a:pt x="2509564" y="4424"/>
                  </a:lnTo>
                  <a:lnTo>
                    <a:pt x="2512414" y="7249"/>
                  </a:lnTo>
                  <a:lnTo>
                    <a:pt x="2513989" y="11074"/>
                  </a:lnTo>
                  <a:lnTo>
                    <a:pt x="2513989" y="83824"/>
                  </a:lnTo>
                  <a:lnTo>
                    <a:pt x="2507239" y="905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" name="object 8"/>
            <p:cNvSpPr/>
            <p:nvPr/>
          </p:nvSpPr>
          <p:spPr>
            <a:xfrm>
              <a:off x="1524776" y="6437062"/>
              <a:ext cx="2514600" cy="90805"/>
            </a:xfrm>
            <a:custGeom>
              <a:avLst/>
              <a:gdLst/>
              <a:ahLst/>
              <a:cxnLst/>
              <a:rect l="l" t="t" r="r" b="b"/>
              <a:pathLst>
                <a:path w="2514600" h="90804">
                  <a:moveTo>
                    <a:pt x="0" y="15099"/>
                  </a:moveTo>
                  <a:lnTo>
                    <a:pt x="0" y="6749"/>
                  </a:lnTo>
                  <a:lnTo>
                    <a:pt x="6762" y="0"/>
                  </a:lnTo>
                  <a:lnTo>
                    <a:pt x="15102" y="0"/>
                  </a:lnTo>
                  <a:lnTo>
                    <a:pt x="2498889" y="0"/>
                  </a:lnTo>
                  <a:lnTo>
                    <a:pt x="2502889" y="0"/>
                  </a:lnTo>
                  <a:lnTo>
                    <a:pt x="2506739" y="1574"/>
                  </a:lnTo>
                  <a:lnTo>
                    <a:pt x="2509564" y="4424"/>
                  </a:lnTo>
                  <a:lnTo>
                    <a:pt x="2512414" y="7249"/>
                  </a:lnTo>
                  <a:lnTo>
                    <a:pt x="2513989" y="11074"/>
                  </a:lnTo>
                  <a:lnTo>
                    <a:pt x="2513989" y="15099"/>
                  </a:lnTo>
                  <a:lnTo>
                    <a:pt x="2513989" y="75499"/>
                  </a:lnTo>
                  <a:lnTo>
                    <a:pt x="2513989" y="83824"/>
                  </a:lnTo>
                  <a:lnTo>
                    <a:pt x="2507239" y="90599"/>
                  </a:lnTo>
                  <a:lnTo>
                    <a:pt x="2498889" y="90599"/>
                  </a:lnTo>
                  <a:lnTo>
                    <a:pt x="15102" y="90599"/>
                  </a:lnTo>
                  <a:lnTo>
                    <a:pt x="6762" y="90599"/>
                  </a:lnTo>
                  <a:lnTo>
                    <a:pt x="0" y="83824"/>
                  </a:lnTo>
                  <a:lnTo>
                    <a:pt x="0" y="75499"/>
                  </a:lnTo>
                  <a:lnTo>
                    <a:pt x="0" y="150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1524776" y="6626036"/>
              <a:ext cx="1417320" cy="90805"/>
            </a:xfrm>
            <a:custGeom>
              <a:avLst/>
              <a:gdLst/>
              <a:ahLst/>
              <a:cxnLst/>
              <a:rect l="l" t="t" r="r" b="b"/>
              <a:pathLst>
                <a:path w="1417320" h="90804">
                  <a:moveTo>
                    <a:pt x="1410442" y="90599"/>
                  </a:moveTo>
                  <a:lnTo>
                    <a:pt x="6762" y="90599"/>
                  </a:lnTo>
                  <a:lnTo>
                    <a:pt x="0" y="83824"/>
                  </a:lnTo>
                  <a:lnTo>
                    <a:pt x="0" y="15099"/>
                  </a:lnTo>
                  <a:lnTo>
                    <a:pt x="0" y="6749"/>
                  </a:lnTo>
                  <a:lnTo>
                    <a:pt x="6762" y="0"/>
                  </a:lnTo>
                  <a:lnTo>
                    <a:pt x="1406092" y="0"/>
                  </a:lnTo>
                  <a:lnTo>
                    <a:pt x="1409942" y="1574"/>
                  </a:lnTo>
                  <a:lnTo>
                    <a:pt x="1412767" y="4424"/>
                  </a:lnTo>
                  <a:lnTo>
                    <a:pt x="1415617" y="7249"/>
                  </a:lnTo>
                  <a:lnTo>
                    <a:pt x="1417192" y="11074"/>
                  </a:lnTo>
                  <a:lnTo>
                    <a:pt x="1417192" y="83824"/>
                  </a:lnTo>
                  <a:lnTo>
                    <a:pt x="1410442" y="905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4776" y="6626036"/>
              <a:ext cx="1417320" cy="90805"/>
            </a:xfrm>
            <a:custGeom>
              <a:avLst/>
              <a:gdLst/>
              <a:ahLst/>
              <a:cxnLst/>
              <a:rect l="l" t="t" r="r" b="b"/>
              <a:pathLst>
                <a:path w="1417320" h="90804">
                  <a:moveTo>
                    <a:pt x="0" y="15099"/>
                  </a:moveTo>
                  <a:lnTo>
                    <a:pt x="0" y="6749"/>
                  </a:lnTo>
                  <a:lnTo>
                    <a:pt x="6762" y="0"/>
                  </a:lnTo>
                  <a:lnTo>
                    <a:pt x="15102" y="0"/>
                  </a:lnTo>
                  <a:lnTo>
                    <a:pt x="1402092" y="0"/>
                  </a:lnTo>
                  <a:lnTo>
                    <a:pt x="1406092" y="0"/>
                  </a:lnTo>
                  <a:lnTo>
                    <a:pt x="1409942" y="1574"/>
                  </a:lnTo>
                  <a:lnTo>
                    <a:pt x="1412767" y="4424"/>
                  </a:lnTo>
                  <a:lnTo>
                    <a:pt x="1415617" y="7249"/>
                  </a:lnTo>
                  <a:lnTo>
                    <a:pt x="1417192" y="11074"/>
                  </a:lnTo>
                  <a:lnTo>
                    <a:pt x="1417192" y="15099"/>
                  </a:lnTo>
                  <a:lnTo>
                    <a:pt x="1417192" y="75499"/>
                  </a:lnTo>
                  <a:lnTo>
                    <a:pt x="1417192" y="83824"/>
                  </a:lnTo>
                  <a:lnTo>
                    <a:pt x="1410442" y="90599"/>
                  </a:lnTo>
                  <a:lnTo>
                    <a:pt x="1402092" y="90599"/>
                  </a:lnTo>
                  <a:lnTo>
                    <a:pt x="15102" y="90599"/>
                  </a:lnTo>
                  <a:lnTo>
                    <a:pt x="6762" y="90599"/>
                  </a:lnTo>
                  <a:lnTo>
                    <a:pt x="0" y="83824"/>
                  </a:lnTo>
                  <a:lnTo>
                    <a:pt x="0" y="75499"/>
                  </a:lnTo>
                  <a:lnTo>
                    <a:pt x="0" y="150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231491" y="7169385"/>
              <a:ext cx="855344" cy="7620"/>
            </a:xfrm>
            <a:custGeom>
              <a:avLst/>
              <a:gdLst/>
              <a:ahLst/>
              <a:cxnLst/>
              <a:rect l="l" t="t" r="r" b="b"/>
              <a:pathLst>
                <a:path w="855345" h="7620">
                  <a:moveTo>
                    <a:pt x="0" y="0"/>
                  </a:moveTo>
                  <a:lnTo>
                    <a:pt x="854998" y="70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6914" y="7094510"/>
              <a:ext cx="211524" cy="16397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95837" y="2422771"/>
            <a:ext cx="2148205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Prompt</a:t>
            </a:r>
            <a:r>
              <a:rPr sz="1700" spc="-73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text</a:t>
            </a:r>
            <a:r>
              <a:rPr sz="1700" spc="-70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converted </a:t>
            </a:r>
            <a:r>
              <a:rPr sz="1700" dirty="0">
                <a:latin typeface="Lato"/>
                <a:cs typeface="Lato"/>
              </a:rPr>
              <a:t>to</a:t>
            </a:r>
            <a:r>
              <a:rPr sz="1700" spc="-9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embedding</a:t>
            </a:r>
            <a:r>
              <a:rPr sz="1700" spc="-93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vectors</a:t>
            </a:r>
            <a:endParaRPr sz="1700">
              <a:latin typeface="Lato"/>
              <a:cs typeface="Lato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700638" y="3028350"/>
          <a:ext cx="230823" cy="11709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0505"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1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46038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049350" y="3028350"/>
          <a:ext cx="230823" cy="11709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0505"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2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46038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398074" y="3028350"/>
          <a:ext cx="230823" cy="11709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0505">
                <a:tc>
                  <a:txBody>
                    <a:bodyPr/>
                    <a:lstStyle/>
                    <a:p>
                      <a:pPr marL="14986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3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46038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3746786" y="3028350"/>
          <a:ext cx="230823" cy="11709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0505"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4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46038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4095510" y="3028350"/>
          <a:ext cx="230823" cy="11709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0505"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5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46038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9" name="object 19"/>
          <p:cNvGrpSpPr/>
          <p:nvPr/>
        </p:nvGrpSpPr>
        <p:grpSpPr>
          <a:xfrm>
            <a:off x="5583741" y="1894792"/>
            <a:ext cx="2347913" cy="2561273"/>
            <a:chOff x="11167481" y="3789583"/>
            <a:chExt cx="4695825" cy="512254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7481" y="3789583"/>
              <a:ext cx="4695798" cy="512204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4481970" y="6121462"/>
              <a:ext cx="493395" cy="483870"/>
            </a:xfrm>
            <a:custGeom>
              <a:avLst/>
              <a:gdLst/>
              <a:ahLst/>
              <a:cxnLst/>
              <a:rect l="l" t="t" r="r" b="b"/>
              <a:pathLst>
                <a:path w="493394" h="483870">
                  <a:moveTo>
                    <a:pt x="246424" y="483849"/>
                  </a:moveTo>
                  <a:lnTo>
                    <a:pt x="196760" y="478934"/>
                  </a:lnTo>
                  <a:lnTo>
                    <a:pt x="150503" y="464839"/>
                  </a:lnTo>
                  <a:lnTo>
                    <a:pt x="108644" y="442535"/>
                  </a:lnTo>
                  <a:lnTo>
                    <a:pt x="72174" y="412996"/>
                  </a:lnTo>
                  <a:lnTo>
                    <a:pt x="42084" y="377192"/>
                  </a:lnTo>
                  <a:lnTo>
                    <a:pt x="19364" y="336098"/>
                  </a:lnTo>
                  <a:lnTo>
                    <a:pt x="5006" y="290684"/>
                  </a:lnTo>
                  <a:lnTo>
                    <a:pt x="0" y="241924"/>
                  </a:lnTo>
                  <a:lnTo>
                    <a:pt x="5006" y="193171"/>
                  </a:lnTo>
                  <a:lnTo>
                    <a:pt x="19364" y="147761"/>
                  </a:lnTo>
                  <a:lnTo>
                    <a:pt x="42084" y="106667"/>
                  </a:lnTo>
                  <a:lnTo>
                    <a:pt x="72174" y="70862"/>
                  </a:lnTo>
                  <a:lnTo>
                    <a:pt x="108644" y="41319"/>
                  </a:lnTo>
                  <a:lnTo>
                    <a:pt x="150503" y="19013"/>
                  </a:lnTo>
                  <a:lnTo>
                    <a:pt x="196760" y="4915"/>
                  </a:lnTo>
                  <a:lnTo>
                    <a:pt x="246424" y="0"/>
                  </a:lnTo>
                  <a:lnTo>
                    <a:pt x="294723" y="4693"/>
                  </a:lnTo>
                  <a:lnTo>
                    <a:pt x="340730" y="18421"/>
                  </a:lnTo>
                  <a:lnTo>
                    <a:pt x="383146" y="40658"/>
                  </a:lnTo>
                  <a:lnTo>
                    <a:pt x="420674" y="70874"/>
                  </a:lnTo>
                  <a:lnTo>
                    <a:pt x="451452" y="107722"/>
                  </a:lnTo>
                  <a:lnTo>
                    <a:pt x="474095" y="149359"/>
                  </a:lnTo>
                  <a:lnTo>
                    <a:pt x="488072" y="194515"/>
                  </a:lnTo>
                  <a:lnTo>
                    <a:pt x="492849" y="241924"/>
                  </a:lnTo>
                  <a:lnTo>
                    <a:pt x="487842" y="290684"/>
                  </a:lnTo>
                  <a:lnTo>
                    <a:pt x="473484" y="336098"/>
                  </a:lnTo>
                  <a:lnTo>
                    <a:pt x="450764" y="377192"/>
                  </a:lnTo>
                  <a:lnTo>
                    <a:pt x="420674" y="412996"/>
                  </a:lnTo>
                  <a:lnTo>
                    <a:pt x="384204" y="442535"/>
                  </a:lnTo>
                  <a:lnTo>
                    <a:pt x="342345" y="464839"/>
                  </a:lnTo>
                  <a:lnTo>
                    <a:pt x="296088" y="478934"/>
                  </a:lnTo>
                  <a:lnTo>
                    <a:pt x="246424" y="48384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4481970" y="6121462"/>
              <a:ext cx="493395" cy="483870"/>
            </a:xfrm>
            <a:custGeom>
              <a:avLst/>
              <a:gdLst/>
              <a:ahLst/>
              <a:cxnLst/>
              <a:rect l="l" t="t" r="r" b="b"/>
              <a:pathLst>
                <a:path w="493394" h="483870">
                  <a:moveTo>
                    <a:pt x="0" y="241924"/>
                  </a:moveTo>
                  <a:lnTo>
                    <a:pt x="5006" y="193171"/>
                  </a:lnTo>
                  <a:lnTo>
                    <a:pt x="19364" y="147761"/>
                  </a:lnTo>
                  <a:lnTo>
                    <a:pt x="42084" y="106667"/>
                  </a:lnTo>
                  <a:lnTo>
                    <a:pt x="72174" y="70862"/>
                  </a:lnTo>
                  <a:lnTo>
                    <a:pt x="108644" y="41319"/>
                  </a:lnTo>
                  <a:lnTo>
                    <a:pt x="150503" y="19013"/>
                  </a:lnTo>
                  <a:lnTo>
                    <a:pt x="196760" y="4915"/>
                  </a:lnTo>
                  <a:lnTo>
                    <a:pt x="246424" y="0"/>
                  </a:lnTo>
                  <a:lnTo>
                    <a:pt x="294723" y="4693"/>
                  </a:lnTo>
                  <a:lnTo>
                    <a:pt x="340730" y="18421"/>
                  </a:lnTo>
                  <a:lnTo>
                    <a:pt x="383146" y="40658"/>
                  </a:lnTo>
                  <a:lnTo>
                    <a:pt x="420674" y="70874"/>
                  </a:lnTo>
                  <a:lnTo>
                    <a:pt x="451452" y="107722"/>
                  </a:lnTo>
                  <a:lnTo>
                    <a:pt x="474095" y="149359"/>
                  </a:lnTo>
                  <a:lnTo>
                    <a:pt x="488072" y="194515"/>
                  </a:lnTo>
                  <a:lnTo>
                    <a:pt x="492849" y="241924"/>
                  </a:lnTo>
                  <a:lnTo>
                    <a:pt x="487842" y="290684"/>
                  </a:lnTo>
                  <a:lnTo>
                    <a:pt x="473484" y="336098"/>
                  </a:lnTo>
                  <a:lnTo>
                    <a:pt x="450764" y="377192"/>
                  </a:lnTo>
                  <a:lnTo>
                    <a:pt x="420674" y="412996"/>
                  </a:lnTo>
                  <a:lnTo>
                    <a:pt x="384204" y="442535"/>
                  </a:lnTo>
                  <a:lnTo>
                    <a:pt x="342345" y="464839"/>
                  </a:lnTo>
                  <a:lnTo>
                    <a:pt x="296088" y="478934"/>
                  </a:lnTo>
                  <a:lnTo>
                    <a:pt x="246424" y="483849"/>
                  </a:lnTo>
                  <a:lnTo>
                    <a:pt x="196760" y="478934"/>
                  </a:lnTo>
                  <a:lnTo>
                    <a:pt x="150503" y="464839"/>
                  </a:lnTo>
                  <a:lnTo>
                    <a:pt x="108644" y="442535"/>
                  </a:lnTo>
                  <a:lnTo>
                    <a:pt x="72174" y="412996"/>
                  </a:lnTo>
                  <a:lnTo>
                    <a:pt x="42084" y="377192"/>
                  </a:lnTo>
                  <a:lnTo>
                    <a:pt x="19364" y="336098"/>
                  </a:lnTo>
                  <a:lnTo>
                    <a:pt x="5006" y="290684"/>
                  </a:lnTo>
                  <a:lnTo>
                    <a:pt x="0" y="2419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2053700" y="7815684"/>
              <a:ext cx="445134" cy="436880"/>
            </a:xfrm>
            <a:custGeom>
              <a:avLst/>
              <a:gdLst/>
              <a:ahLst/>
              <a:cxnLst/>
              <a:rect l="l" t="t" r="r" b="b"/>
              <a:pathLst>
                <a:path w="445134" h="436879">
                  <a:moveTo>
                    <a:pt x="222424" y="436699"/>
                  </a:moveTo>
                  <a:lnTo>
                    <a:pt x="177603" y="432263"/>
                  </a:lnTo>
                  <a:lnTo>
                    <a:pt x="135854" y="419541"/>
                  </a:lnTo>
                  <a:lnTo>
                    <a:pt x="98072" y="399410"/>
                  </a:lnTo>
                  <a:lnTo>
                    <a:pt x="65152" y="372749"/>
                  </a:lnTo>
                  <a:lnTo>
                    <a:pt x="37991" y="340434"/>
                  </a:lnTo>
                  <a:lnTo>
                    <a:pt x="17481" y="303344"/>
                  </a:lnTo>
                  <a:lnTo>
                    <a:pt x="4519" y="262357"/>
                  </a:lnTo>
                  <a:lnTo>
                    <a:pt x="0" y="218349"/>
                  </a:lnTo>
                  <a:lnTo>
                    <a:pt x="4519" y="174342"/>
                  </a:lnTo>
                  <a:lnTo>
                    <a:pt x="17481" y="133354"/>
                  </a:lnTo>
                  <a:lnTo>
                    <a:pt x="37991" y="96264"/>
                  </a:lnTo>
                  <a:lnTo>
                    <a:pt x="65152" y="63949"/>
                  </a:lnTo>
                  <a:lnTo>
                    <a:pt x="98072" y="37288"/>
                  </a:lnTo>
                  <a:lnTo>
                    <a:pt x="135854" y="17157"/>
                  </a:lnTo>
                  <a:lnTo>
                    <a:pt x="177603" y="4435"/>
                  </a:lnTo>
                  <a:lnTo>
                    <a:pt x="222424" y="0"/>
                  </a:lnTo>
                  <a:lnTo>
                    <a:pt x="266025" y="4233"/>
                  </a:lnTo>
                  <a:lnTo>
                    <a:pt x="307552" y="16618"/>
                  </a:lnTo>
                  <a:lnTo>
                    <a:pt x="345840" y="36681"/>
                  </a:lnTo>
                  <a:lnTo>
                    <a:pt x="379724" y="63949"/>
                  </a:lnTo>
                  <a:lnTo>
                    <a:pt x="407492" y="97204"/>
                  </a:lnTo>
                  <a:lnTo>
                    <a:pt x="427924" y="134784"/>
                  </a:lnTo>
                  <a:lnTo>
                    <a:pt x="440537" y="175546"/>
                  </a:lnTo>
                  <a:lnTo>
                    <a:pt x="444849" y="218349"/>
                  </a:lnTo>
                  <a:lnTo>
                    <a:pt x="440330" y="262357"/>
                  </a:lnTo>
                  <a:lnTo>
                    <a:pt x="427371" y="303344"/>
                  </a:lnTo>
                  <a:lnTo>
                    <a:pt x="406864" y="340434"/>
                  </a:lnTo>
                  <a:lnTo>
                    <a:pt x="379705" y="372749"/>
                  </a:lnTo>
                  <a:lnTo>
                    <a:pt x="346787" y="399410"/>
                  </a:lnTo>
                  <a:lnTo>
                    <a:pt x="309005" y="419541"/>
                  </a:lnTo>
                  <a:lnTo>
                    <a:pt x="267253" y="432263"/>
                  </a:lnTo>
                  <a:lnTo>
                    <a:pt x="222424" y="4366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2053700" y="7815684"/>
              <a:ext cx="445134" cy="436880"/>
            </a:xfrm>
            <a:custGeom>
              <a:avLst/>
              <a:gdLst/>
              <a:ahLst/>
              <a:cxnLst/>
              <a:rect l="l" t="t" r="r" b="b"/>
              <a:pathLst>
                <a:path w="445134" h="436879">
                  <a:moveTo>
                    <a:pt x="0" y="218349"/>
                  </a:moveTo>
                  <a:lnTo>
                    <a:pt x="4519" y="174342"/>
                  </a:lnTo>
                  <a:lnTo>
                    <a:pt x="17481" y="133354"/>
                  </a:lnTo>
                  <a:lnTo>
                    <a:pt x="37991" y="96264"/>
                  </a:lnTo>
                  <a:lnTo>
                    <a:pt x="65152" y="63949"/>
                  </a:lnTo>
                  <a:lnTo>
                    <a:pt x="98072" y="37288"/>
                  </a:lnTo>
                  <a:lnTo>
                    <a:pt x="135854" y="17157"/>
                  </a:lnTo>
                  <a:lnTo>
                    <a:pt x="177603" y="4435"/>
                  </a:lnTo>
                  <a:lnTo>
                    <a:pt x="222424" y="0"/>
                  </a:lnTo>
                  <a:lnTo>
                    <a:pt x="266025" y="4233"/>
                  </a:lnTo>
                  <a:lnTo>
                    <a:pt x="307552" y="16618"/>
                  </a:lnTo>
                  <a:lnTo>
                    <a:pt x="345840" y="36681"/>
                  </a:lnTo>
                  <a:lnTo>
                    <a:pt x="379724" y="63949"/>
                  </a:lnTo>
                  <a:lnTo>
                    <a:pt x="407492" y="97204"/>
                  </a:lnTo>
                  <a:lnTo>
                    <a:pt x="427924" y="134784"/>
                  </a:lnTo>
                  <a:lnTo>
                    <a:pt x="440537" y="175546"/>
                  </a:lnTo>
                  <a:lnTo>
                    <a:pt x="444849" y="218349"/>
                  </a:lnTo>
                  <a:lnTo>
                    <a:pt x="440330" y="262357"/>
                  </a:lnTo>
                  <a:lnTo>
                    <a:pt x="427371" y="303344"/>
                  </a:lnTo>
                  <a:lnTo>
                    <a:pt x="406864" y="340434"/>
                  </a:lnTo>
                  <a:lnTo>
                    <a:pt x="379705" y="372749"/>
                  </a:lnTo>
                  <a:lnTo>
                    <a:pt x="346787" y="399410"/>
                  </a:lnTo>
                  <a:lnTo>
                    <a:pt x="309005" y="419541"/>
                  </a:lnTo>
                  <a:lnTo>
                    <a:pt x="267253" y="432263"/>
                  </a:lnTo>
                  <a:lnTo>
                    <a:pt x="222424" y="436699"/>
                  </a:lnTo>
                  <a:lnTo>
                    <a:pt x="177603" y="432263"/>
                  </a:lnTo>
                  <a:lnTo>
                    <a:pt x="135854" y="419541"/>
                  </a:lnTo>
                  <a:lnTo>
                    <a:pt x="98072" y="399410"/>
                  </a:lnTo>
                  <a:lnTo>
                    <a:pt x="65152" y="372749"/>
                  </a:lnTo>
                  <a:lnTo>
                    <a:pt x="37991" y="340434"/>
                  </a:lnTo>
                  <a:lnTo>
                    <a:pt x="17481" y="303344"/>
                  </a:lnTo>
                  <a:lnTo>
                    <a:pt x="4519" y="262357"/>
                  </a:lnTo>
                  <a:lnTo>
                    <a:pt x="0" y="2183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686871" y="3016496"/>
            <a:ext cx="360045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spc="-25" dirty="0">
                <a:latin typeface="Lato"/>
                <a:cs typeface="Lato"/>
              </a:rPr>
              <a:t>fox</a:t>
            </a:r>
            <a:endParaRPr sz="2000">
              <a:latin typeface="Lato"/>
              <a:cs typeface="La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29440" y="3906919"/>
            <a:ext cx="542925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spc="-5" dirty="0">
                <a:latin typeface="Lato"/>
                <a:cs typeface="Lato"/>
              </a:rPr>
              <a:t>whale</a:t>
            </a:r>
            <a:endParaRPr sz="1600">
              <a:latin typeface="Lato"/>
              <a:cs typeface="La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56010" y="3444849"/>
            <a:ext cx="41783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0" dirty="0">
                <a:latin typeface="Lato"/>
                <a:cs typeface="Lato"/>
              </a:rPr>
              <a:t>swim</a:t>
            </a:r>
            <a:endParaRPr>
              <a:latin typeface="Lato"/>
              <a:cs typeface="La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72052" y="2551080"/>
            <a:ext cx="544513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spc="-5" dirty="0">
                <a:latin typeface="Lato"/>
                <a:cs typeface="Lato"/>
              </a:rPr>
              <a:t>jumps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577445" y="2472689"/>
            <a:ext cx="1391285" cy="288290"/>
            <a:chOff x="11154889" y="4945377"/>
            <a:chExt cx="2782570" cy="576580"/>
          </a:xfrm>
        </p:grpSpPr>
        <p:sp>
          <p:nvSpPr>
            <p:cNvPr id="30" name="object 30"/>
            <p:cNvSpPr/>
            <p:nvPr/>
          </p:nvSpPr>
          <p:spPr>
            <a:xfrm>
              <a:off x="13487597" y="5080439"/>
              <a:ext cx="445134" cy="436880"/>
            </a:xfrm>
            <a:custGeom>
              <a:avLst/>
              <a:gdLst/>
              <a:ahLst/>
              <a:cxnLst/>
              <a:rect l="l" t="t" r="r" b="b"/>
              <a:pathLst>
                <a:path w="445134" h="436879">
                  <a:moveTo>
                    <a:pt x="222424" y="436699"/>
                  </a:moveTo>
                  <a:lnTo>
                    <a:pt x="177595" y="432263"/>
                  </a:lnTo>
                  <a:lnTo>
                    <a:pt x="135843" y="419541"/>
                  </a:lnTo>
                  <a:lnTo>
                    <a:pt x="98061" y="399410"/>
                  </a:lnTo>
                  <a:lnTo>
                    <a:pt x="65143" y="372749"/>
                  </a:lnTo>
                  <a:lnTo>
                    <a:pt x="37984" y="340434"/>
                  </a:lnTo>
                  <a:lnTo>
                    <a:pt x="17478" y="303344"/>
                  </a:lnTo>
                  <a:lnTo>
                    <a:pt x="4518" y="262357"/>
                  </a:lnTo>
                  <a:lnTo>
                    <a:pt x="0" y="218349"/>
                  </a:lnTo>
                  <a:lnTo>
                    <a:pt x="4518" y="174342"/>
                  </a:lnTo>
                  <a:lnTo>
                    <a:pt x="17478" y="133354"/>
                  </a:lnTo>
                  <a:lnTo>
                    <a:pt x="37984" y="96264"/>
                  </a:lnTo>
                  <a:lnTo>
                    <a:pt x="65143" y="63949"/>
                  </a:lnTo>
                  <a:lnTo>
                    <a:pt x="98061" y="37288"/>
                  </a:lnTo>
                  <a:lnTo>
                    <a:pt x="135843" y="17157"/>
                  </a:lnTo>
                  <a:lnTo>
                    <a:pt x="177595" y="4435"/>
                  </a:lnTo>
                  <a:lnTo>
                    <a:pt x="222424" y="0"/>
                  </a:lnTo>
                  <a:lnTo>
                    <a:pt x="266025" y="4233"/>
                  </a:lnTo>
                  <a:lnTo>
                    <a:pt x="307549" y="16618"/>
                  </a:lnTo>
                  <a:lnTo>
                    <a:pt x="345829" y="36681"/>
                  </a:lnTo>
                  <a:lnTo>
                    <a:pt x="379699" y="63949"/>
                  </a:lnTo>
                  <a:lnTo>
                    <a:pt x="407481" y="97204"/>
                  </a:lnTo>
                  <a:lnTo>
                    <a:pt x="427921" y="134784"/>
                  </a:lnTo>
                  <a:lnTo>
                    <a:pt x="440537" y="175546"/>
                  </a:lnTo>
                  <a:lnTo>
                    <a:pt x="444849" y="218349"/>
                  </a:lnTo>
                  <a:lnTo>
                    <a:pt x="440330" y="262357"/>
                  </a:lnTo>
                  <a:lnTo>
                    <a:pt x="427371" y="303344"/>
                  </a:lnTo>
                  <a:lnTo>
                    <a:pt x="406864" y="340434"/>
                  </a:lnTo>
                  <a:lnTo>
                    <a:pt x="379705" y="372749"/>
                  </a:lnTo>
                  <a:lnTo>
                    <a:pt x="346787" y="399410"/>
                  </a:lnTo>
                  <a:lnTo>
                    <a:pt x="309005" y="419541"/>
                  </a:lnTo>
                  <a:lnTo>
                    <a:pt x="267253" y="432263"/>
                  </a:lnTo>
                  <a:lnTo>
                    <a:pt x="222424" y="4366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3487597" y="5080439"/>
              <a:ext cx="445134" cy="436880"/>
            </a:xfrm>
            <a:custGeom>
              <a:avLst/>
              <a:gdLst/>
              <a:ahLst/>
              <a:cxnLst/>
              <a:rect l="l" t="t" r="r" b="b"/>
              <a:pathLst>
                <a:path w="445134" h="436879">
                  <a:moveTo>
                    <a:pt x="0" y="218349"/>
                  </a:moveTo>
                  <a:lnTo>
                    <a:pt x="4518" y="174342"/>
                  </a:lnTo>
                  <a:lnTo>
                    <a:pt x="17478" y="133354"/>
                  </a:lnTo>
                  <a:lnTo>
                    <a:pt x="37984" y="96264"/>
                  </a:lnTo>
                  <a:lnTo>
                    <a:pt x="65143" y="63949"/>
                  </a:lnTo>
                  <a:lnTo>
                    <a:pt x="98061" y="37288"/>
                  </a:lnTo>
                  <a:lnTo>
                    <a:pt x="135843" y="17157"/>
                  </a:lnTo>
                  <a:lnTo>
                    <a:pt x="177595" y="4435"/>
                  </a:lnTo>
                  <a:lnTo>
                    <a:pt x="222424" y="0"/>
                  </a:lnTo>
                  <a:lnTo>
                    <a:pt x="266025" y="4233"/>
                  </a:lnTo>
                  <a:lnTo>
                    <a:pt x="307549" y="16618"/>
                  </a:lnTo>
                  <a:lnTo>
                    <a:pt x="345829" y="36681"/>
                  </a:lnTo>
                  <a:lnTo>
                    <a:pt x="379699" y="63949"/>
                  </a:lnTo>
                  <a:lnTo>
                    <a:pt x="407481" y="97204"/>
                  </a:lnTo>
                  <a:lnTo>
                    <a:pt x="427921" y="134784"/>
                  </a:lnTo>
                  <a:lnTo>
                    <a:pt x="440537" y="175546"/>
                  </a:lnTo>
                  <a:lnTo>
                    <a:pt x="444849" y="218349"/>
                  </a:lnTo>
                  <a:lnTo>
                    <a:pt x="440330" y="262357"/>
                  </a:lnTo>
                  <a:lnTo>
                    <a:pt x="427371" y="303344"/>
                  </a:lnTo>
                  <a:lnTo>
                    <a:pt x="406864" y="340434"/>
                  </a:lnTo>
                  <a:lnTo>
                    <a:pt x="379705" y="372749"/>
                  </a:lnTo>
                  <a:lnTo>
                    <a:pt x="346787" y="399410"/>
                  </a:lnTo>
                  <a:lnTo>
                    <a:pt x="309005" y="419541"/>
                  </a:lnTo>
                  <a:lnTo>
                    <a:pt x="267253" y="432263"/>
                  </a:lnTo>
                  <a:lnTo>
                    <a:pt x="222424" y="436699"/>
                  </a:lnTo>
                  <a:lnTo>
                    <a:pt x="177595" y="432263"/>
                  </a:lnTo>
                  <a:lnTo>
                    <a:pt x="135843" y="419541"/>
                  </a:lnTo>
                  <a:lnTo>
                    <a:pt x="98061" y="399410"/>
                  </a:lnTo>
                  <a:lnTo>
                    <a:pt x="65143" y="372749"/>
                  </a:lnTo>
                  <a:lnTo>
                    <a:pt x="37984" y="340434"/>
                  </a:lnTo>
                  <a:lnTo>
                    <a:pt x="17478" y="303344"/>
                  </a:lnTo>
                  <a:lnTo>
                    <a:pt x="4518" y="262357"/>
                  </a:lnTo>
                  <a:lnTo>
                    <a:pt x="0" y="2183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4889" y="4945377"/>
              <a:ext cx="142499" cy="139549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5311283" y="3462837"/>
            <a:ext cx="158433" cy="155575"/>
            <a:chOff x="10622566" y="6925673"/>
            <a:chExt cx="316865" cy="311150"/>
          </a:xfrm>
        </p:grpSpPr>
        <p:sp>
          <p:nvSpPr>
            <p:cNvPr id="34" name="object 34"/>
            <p:cNvSpPr/>
            <p:nvPr/>
          </p:nvSpPr>
          <p:spPr>
            <a:xfrm>
              <a:off x="10627329" y="6930436"/>
              <a:ext cx="307340" cy="301625"/>
            </a:xfrm>
            <a:custGeom>
              <a:avLst/>
              <a:gdLst/>
              <a:ahLst/>
              <a:cxnLst/>
              <a:rect l="l" t="t" r="r" b="b"/>
              <a:pathLst>
                <a:path w="307340" h="301625">
                  <a:moveTo>
                    <a:pt x="153574" y="301499"/>
                  </a:moveTo>
                  <a:lnTo>
                    <a:pt x="105039" y="293813"/>
                  </a:lnTo>
                  <a:lnTo>
                    <a:pt x="62882" y="272411"/>
                  </a:lnTo>
                  <a:lnTo>
                    <a:pt x="29635" y="239777"/>
                  </a:lnTo>
                  <a:lnTo>
                    <a:pt x="7830" y="198395"/>
                  </a:lnTo>
                  <a:lnTo>
                    <a:pt x="0" y="150749"/>
                  </a:lnTo>
                  <a:lnTo>
                    <a:pt x="7830" y="103103"/>
                  </a:lnTo>
                  <a:lnTo>
                    <a:pt x="29635" y="61721"/>
                  </a:lnTo>
                  <a:lnTo>
                    <a:pt x="62882" y="29087"/>
                  </a:lnTo>
                  <a:lnTo>
                    <a:pt x="105039" y="7685"/>
                  </a:lnTo>
                  <a:lnTo>
                    <a:pt x="153574" y="0"/>
                  </a:lnTo>
                  <a:lnTo>
                    <a:pt x="183670" y="2922"/>
                  </a:lnTo>
                  <a:lnTo>
                    <a:pt x="238761" y="25322"/>
                  </a:lnTo>
                  <a:lnTo>
                    <a:pt x="281326" y="67113"/>
                  </a:lnTo>
                  <a:lnTo>
                    <a:pt x="304147" y="121205"/>
                  </a:lnTo>
                  <a:lnTo>
                    <a:pt x="307124" y="150749"/>
                  </a:lnTo>
                  <a:lnTo>
                    <a:pt x="299296" y="198395"/>
                  </a:lnTo>
                  <a:lnTo>
                    <a:pt x="277497" y="239777"/>
                  </a:lnTo>
                  <a:lnTo>
                    <a:pt x="244257" y="272411"/>
                  </a:lnTo>
                  <a:lnTo>
                    <a:pt x="202106" y="293813"/>
                  </a:lnTo>
                  <a:lnTo>
                    <a:pt x="153574" y="301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0627328" y="6930435"/>
              <a:ext cx="307340" cy="301625"/>
            </a:xfrm>
            <a:custGeom>
              <a:avLst/>
              <a:gdLst/>
              <a:ahLst/>
              <a:cxnLst/>
              <a:rect l="l" t="t" r="r" b="b"/>
              <a:pathLst>
                <a:path w="307340" h="301625">
                  <a:moveTo>
                    <a:pt x="0" y="150749"/>
                  </a:moveTo>
                  <a:lnTo>
                    <a:pt x="7830" y="103103"/>
                  </a:lnTo>
                  <a:lnTo>
                    <a:pt x="29635" y="61721"/>
                  </a:lnTo>
                  <a:lnTo>
                    <a:pt x="62882" y="29087"/>
                  </a:lnTo>
                  <a:lnTo>
                    <a:pt x="105039" y="7685"/>
                  </a:lnTo>
                  <a:lnTo>
                    <a:pt x="153574" y="0"/>
                  </a:lnTo>
                  <a:lnTo>
                    <a:pt x="212333" y="11471"/>
                  </a:lnTo>
                  <a:lnTo>
                    <a:pt x="262149" y="44149"/>
                  </a:lnTo>
                  <a:lnTo>
                    <a:pt x="295436" y="93062"/>
                  </a:lnTo>
                  <a:lnTo>
                    <a:pt x="307124" y="150749"/>
                  </a:lnTo>
                  <a:lnTo>
                    <a:pt x="299295" y="198395"/>
                  </a:lnTo>
                  <a:lnTo>
                    <a:pt x="277497" y="239777"/>
                  </a:lnTo>
                  <a:lnTo>
                    <a:pt x="244257" y="272411"/>
                  </a:lnTo>
                  <a:lnTo>
                    <a:pt x="202106" y="293813"/>
                  </a:lnTo>
                  <a:lnTo>
                    <a:pt x="153574" y="301499"/>
                  </a:lnTo>
                  <a:lnTo>
                    <a:pt x="105039" y="293813"/>
                  </a:lnTo>
                  <a:lnTo>
                    <a:pt x="62882" y="272411"/>
                  </a:lnTo>
                  <a:lnTo>
                    <a:pt x="29635" y="239777"/>
                  </a:lnTo>
                  <a:lnTo>
                    <a:pt x="7830" y="198395"/>
                  </a:lnTo>
                  <a:lnTo>
                    <a:pt x="0" y="1507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644164" y="2447652"/>
            <a:ext cx="263843" cy="1449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900" spc="-10" dirty="0">
                <a:latin typeface="Lato"/>
                <a:cs typeface="Lato"/>
              </a:rPr>
              <a:t>book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543649" y="2079052"/>
            <a:ext cx="1243330" cy="2127885"/>
            <a:chOff x="13087298" y="4158103"/>
            <a:chExt cx="2486660" cy="4255770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31381" y="4158103"/>
              <a:ext cx="142499" cy="13954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3106348" y="5484288"/>
              <a:ext cx="1447800" cy="1746885"/>
            </a:xfrm>
            <a:custGeom>
              <a:avLst/>
              <a:gdLst/>
              <a:ahLst/>
              <a:cxnLst/>
              <a:rect l="l" t="t" r="r" b="b"/>
              <a:pathLst>
                <a:path w="1447800" h="1746884">
                  <a:moveTo>
                    <a:pt x="274" y="1735196"/>
                  </a:moveTo>
                  <a:lnTo>
                    <a:pt x="558273" y="0"/>
                  </a:lnTo>
                </a:path>
                <a:path w="1447800" h="1746884">
                  <a:moveTo>
                    <a:pt x="0" y="1746771"/>
                  </a:moveTo>
                  <a:lnTo>
                    <a:pt x="1447797" y="1050172"/>
                  </a:lnTo>
                </a:path>
              </a:pathLst>
            </a:custGeom>
            <a:ln w="38099">
              <a:solidFill>
                <a:srgbClr val="0D5DD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13790022" y="6900735"/>
              <a:ext cx="680085" cy="1494155"/>
            </a:xfrm>
            <a:custGeom>
              <a:avLst/>
              <a:gdLst/>
              <a:ahLst/>
              <a:cxnLst/>
              <a:rect l="l" t="t" r="r" b="b"/>
              <a:pathLst>
                <a:path w="680084" h="1494154">
                  <a:moveTo>
                    <a:pt x="679898" y="1493546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99347" y="6724336"/>
              <a:ext cx="167024" cy="221524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7822299" y="2054008"/>
            <a:ext cx="183833" cy="1449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900" spc="-10" dirty="0">
                <a:latin typeface="Lato"/>
                <a:cs typeface="Lato"/>
              </a:rPr>
              <a:t>fire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435991" y="3547255"/>
            <a:ext cx="533083" cy="82233"/>
            <a:chOff x="8871982" y="7094510"/>
            <a:chExt cx="1066165" cy="164465"/>
          </a:xfrm>
        </p:grpSpPr>
        <p:sp>
          <p:nvSpPr>
            <p:cNvPr id="44" name="object 44"/>
            <p:cNvSpPr/>
            <p:nvPr/>
          </p:nvSpPr>
          <p:spPr>
            <a:xfrm>
              <a:off x="8891032" y="7169385"/>
              <a:ext cx="855344" cy="7620"/>
            </a:xfrm>
            <a:custGeom>
              <a:avLst/>
              <a:gdLst/>
              <a:ahLst/>
              <a:cxnLst/>
              <a:rect l="l" t="t" r="r" b="b"/>
              <a:pathLst>
                <a:path w="855345" h="7620">
                  <a:moveTo>
                    <a:pt x="0" y="0"/>
                  </a:moveTo>
                  <a:lnTo>
                    <a:pt x="854998" y="70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26455" y="7094510"/>
              <a:ext cx="211524" cy="163974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7319075" y="4074070"/>
            <a:ext cx="130683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>
                <a:latin typeface="Lato"/>
                <a:cs typeface="Lato"/>
              </a:rPr>
              <a:t>Cosine</a:t>
            </a:r>
            <a:r>
              <a:rPr spc="-9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similarity</a:t>
            </a:r>
            <a:endParaRPr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837" y="736854"/>
            <a:ext cx="7627938" cy="2207014"/>
          </a:xfrm>
          <a:prstGeom prst="rect">
            <a:avLst/>
          </a:prstGeom>
        </p:spPr>
        <p:txBody>
          <a:bodyPr vert="horz" wrap="square" lIns="0" tIns="52070" rIns="0" bIns="0" rtlCol="0">
            <a:spAutoFit/>
          </a:bodyPr>
          <a:lstStyle/>
          <a:p>
            <a:pPr marL="6350">
              <a:spcBef>
                <a:spcPts val="410"/>
              </a:spcBef>
            </a:pPr>
            <a:r>
              <a:rPr sz="2000" spc="-80" dirty="0">
                <a:latin typeface="Lato"/>
                <a:cs typeface="Lato"/>
              </a:rPr>
              <a:t>Two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considerations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for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using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external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data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in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spc="-10" dirty="0">
                <a:latin typeface="Lato"/>
                <a:cs typeface="Lato"/>
              </a:rPr>
              <a:t>RAG:</a:t>
            </a:r>
            <a:endParaRPr sz="2000">
              <a:latin typeface="Lato"/>
              <a:cs typeface="Lato"/>
            </a:endParaRPr>
          </a:p>
          <a:p>
            <a:pPr marL="463233" indent="-409575">
              <a:spcBef>
                <a:spcPts val="360"/>
              </a:spcBef>
              <a:buSzPct val="90000"/>
              <a:buAutoNum type="arabicPeriod"/>
              <a:tabLst>
                <a:tab pos="463233" algn="l"/>
              </a:tabLst>
            </a:pPr>
            <a:r>
              <a:rPr sz="2000" dirty="0">
                <a:latin typeface="Lato"/>
                <a:cs typeface="Lato"/>
              </a:rPr>
              <a:t>Data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must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spc="-10" dirty="0">
                <a:latin typeface="Lato"/>
                <a:cs typeface="Lato"/>
              </a:rPr>
              <a:t>fit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inside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context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window</a:t>
            </a:r>
            <a:endParaRPr sz="2000">
              <a:latin typeface="Lato"/>
              <a:cs typeface="Lato"/>
            </a:endParaRPr>
          </a:p>
          <a:p>
            <a:pPr marL="463233" marR="2540" indent="-409893">
              <a:lnSpc>
                <a:spcPct val="114999"/>
              </a:lnSpc>
              <a:buSzPct val="90000"/>
              <a:buAutoNum type="arabicPeriod"/>
              <a:tabLst>
                <a:tab pos="463233" algn="l"/>
              </a:tabLst>
            </a:pPr>
            <a:r>
              <a:rPr sz="2000" dirty="0">
                <a:latin typeface="Lato"/>
                <a:cs typeface="Lato"/>
              </a:rPr>
              <a:t>Data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must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be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in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format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that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allows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its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relevance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to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be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assessed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spc="-13" dirty="0">
                <a:latin typeface="Lato"/>
                <a:cs typeface="Lato"/>
              </a:rPr>
              <a:t>at </a:t>
            </a:r>
            <a:r>
              <a:rPr sz="2000" dirty="0">
                <a:latin typeface="Lato"/>
                <a:cs typeface="Lato"/>
              </a:rPr>
              <a:t>inference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time: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b="1" spc="-5" dirty="0">
                <a:latin typeface="Lato"/>
                <a:cs typeface="Lato"/>
              </a:rPr>
              <a:t>Embedding</a:t>
            </a:r>
            <a:r>
              <a:rPr sz="2000" b="1" spc="-80" dirty="0">
                <a:latin typeface="Lato"/>
                <a:cs typeface="Lato"/>
              </a:rPr>
              <a:t> </a:t>
            </a:r>
            <a:r>
              <a:rPr sz="2000" b="1" spc="-5" dirty="0">
                <a:latin typeface="Lato"/>
                <a:cs typeface="Lato"/>
              </a:rPr>
              <a:t>vectors</a:t>
            </a:r>
            <a:endParaRPr sz="2000">
              <a:latin typeface="Lato"/>
              <a:cs typeface="Lato"/>
            </a:endParaRPr>
          </a:p>
          <a:p>
            <a:pPr marL="6350" marR="4756785">
              <a:spcBef>
                <a:spcPts val="1970"/>
              </a:spcBef>
            </a:pPr>
            <a:r>
              <a:rPr sz="1700" dirty="0">
                <a:latin typeface="Lato"/>
                <a:cs typeface="Lato"/>
              </a:rPr>
              <a:t>Process</a:t>
            </a:r>
            <a:r>
              <a:rPr sz="1700" spc="-100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each</a:t>
            </a:r>
            <a:r>
              <a:rPr sz="1700" spc="-100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chunk</a:t>
            </a:r>
            <a:r>
              <a:rPr sz="1700" spc="-10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with</a:t>
            </a:r>
            <a:r>
              <a:rPr sz="1700" spc="-100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LLM </a:t>
            </a:r>
            <a:r>
              <a:rPr sz="1700" dirty="0">
                <a:latin typeface="Lato"/>
                <a:cs typeface="Lato"/>
              </a:rPr>
              <a:t>to</a:t>
            </a:r>
            <a:r>
              <a:rPr sz="1700" spc="-10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produce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embedding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vectors</a:t>
            </a:r>
            <a:endParaRPr sz="17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/>
              <a:t>Data</a:t>
            </a:r>
            <a:r>
              <a:rPr spc="-88" dirty="0"/>
              <a:t> </a:t>
            </a:r>
            <a:r>
              <a:rPr dirty="0"/>
              <a:t>preparation</a:t>
            </a:r>
            <a:r>
              <a:rPr spc="-85" dirty="0"/>
              <a:t> </a:t>
            </a:r>
            <a:r>
              <a:rPr dirty="0"/>
              <a:t>for</a:t>
            </a:r>
            <a:r>
              <a:rPr spc="-85" dirty="0"/>
              <a:t> </a:t>
            </a:r>
            <a:r>
              <a:rPr spc="-13" dirty="0"/>
              <a:t>RAG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65130" y="3106575"/>
            <a:ext cx="1422400" cy="642938"/>
            <a:chOff x="1330259" y="6213149"/>
            <a:chExt cx="2844800" cy="1285875"/>
          </a:xfrm>
        </p:grpSpPr>
        <p:sp>
          <p:nvSpPr>
            <p:cNvPr id="5" name="object 5"/>
            <p:cNvSpPr/>
            <p:nvPr/>
          </p:nvSpPr>
          <p:spPr>
            <a:xfrm>
              <a:off x="1335022" y="6217912"/>
              <a:ext cx="2835275" cy="1276350"/>
            </a:xfrm>
            <a:custGeom>
              <a:avLst/>
              <a:gdLst/>
              <a:ahLst/>
              <a:cxnLst/>
              <a:rect l="l" t="t" r="r" b="b"/>
              <a:pathLst>
                <a:path w="2835275" h="1276350">
                  <a:moveTo>
                    <a:pt x="2834994" y="1276197"/>
                  </a:moveTo>
                  <a:lnTo>
                    <a:pt x="0" y="1276197"/>
                  </a:lnTo>
                  <a:lnTo>
                    <a:pt x="0" y="0"/>
                  </a:lnTo>
                  <a:lnTo>
                    <a:pt x="2834994" y="0"/>
                  </a:lnTo>
                  <a:lnTo>
                    <a:pt x="2834994" y="1276197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1335022" y="6217912"/>
              <a:ext cx="2835275" cy="1276350"/>
            </a:xfrm>
            <a:custGeom>
              <a:avLst/>
              <a:gdLst/>
              <a:ahLst/>
              <a:cxnLst/>
              <a:rect l="l" t="t" r="r" b="b"/>
              <a:pathLst>
                <a:path w="2835275" h="1276350">
                  <a:moveTo>
                    <a:pt x="0" y="0"/>
                  </a:moveTo>
                  <a:lnTo>
                    <a:pt x="2834994" y="0"/>
                  </a:lnTo>
                  <a:lnTo>
                    <a:pt x="2834994" y="1276197"/>
                  </a:lnTo>
                  <a:lnTo>
                    <a:pt x="0" y="12761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1472864" y="6446311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77" y="91199"/>
                  </a:moveTo>
                  <a:lnTo>
                    <a:pt x="6804" y="91199"/>
                  </a:lnTo>
                  <a:lnTo>
                    <a:pt x="0" y="84374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804" y="0"/>
                  </a:lnTo>
                  <a:lnTo>
                    <a:pt x="2502827" y="0"/>
                  </a:lnTo>
                  <a:lnTo>
                    <a:pt x="2506702" y="1599"/>
                  </a:lnTo>
                  <a:lnTo>
                    <a:pt x="2512402" y="7299"/>
                  </a:lnTo>
                  <a:lnTo>
                    <a:pt x="2514002" y="11149"/>
                  </a:lnTo>
                  <a:lnTo>
                    <a:pt x="2514002" y="84374"/>
                  </a:lnTo>
                  <a:lnTo>
                    <a:pt x="2507177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" name="object 8"/>
            <p:cNvSpPr/>
            <p:nvPr/>
          </p:nvSpPr>
          <p:spPr>
            <a:xfrm>
              <a:off x="1472864" y="6446311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804" y="0"/>
                  </a:lnTo>
                  <a:lnTo>
                    <a:pt x="15199" y="0"/>
                  </a:lnTo>
                  <a:lnTo>
                    <a:pt x="2498802" y="0"/>
                  </a:lnTo>
                  <a:lnTo>
                    <a:pt x="2502827" y="0"/>
                  </a:lnTo>
                  <a:lnTo>
                    <a:pt x="2506702" y="1599"/>
                  </a:lnTo>
                  <a:lnTo>
                    <a:pt x="2509552" y="4449"/>
                  </a:lnTo>
                  <a:lnTo>
                    <a:pt x="2512402" y="7299"/>
                  </a:lnTo>
                  <a:lnTo>
                    <a:pt x="2514002" y="11149"/>
                  </a:lnTo>
                  <a:lnTo>
                    <a:pt x="2514002" y="15199"/>
                  </a:lnTo>
                  <a:lnTo>
                    <a:pt x="2514002" y="75999"/>
                  </a:lnTo>
                  <a:lnTo>
                    <a:pt x="2514002" y="84374"/>
                  </a:lnTo>
                  <a:lnTo>
                    <a:pt x="2507177" y="91199"/>
                  </a:lnTo>
                  <a:lnTo>
                    <a:pt x="2498802" y="91199"/>
                  </a:lnTo>
                  <a:lnTo>
                    <a:pt x="15199" y="91199"/>
                  </a:lnTo>
                  <a:lnTo>
                    <a:pt x="6804" y="91199"/>
                  </a:lnTo>
                  <a:lnTo>
                    <a:pt x="0" y="84374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1472864" y="6636661"/>
              <a:ext cx="2322830" cy="91440"/>
            </a:xfrm>
            <a:custGeom>
              <a:avLst/>
              <a:gdLst/>
              <a:ahLst/>
              <a:cxnLst/>
              <a:rect l="l" t="t" r="r" b="b"/>
              <a:pathLst>
                <a:path w="2322829" h="91440">
                  <a:moveTo>
                    <a:pt x="2315777" y="91199"/>
                  </a:moveTo>
                  <a:lnTo>
                    <a:pt x="6804" y="91199"/>
                  </a:lnTo>
                  <a:lnTo>
                    <a:pt x="0" y="84374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804" y="0"/>
                  </a:lnTo>
                  <a:lnTo>
                    <a:pt x="2311427" y="0"/>
                  </a:lnTo>
                  <a:lnTo>
                    <a:pt x="2315302" y="1599"/>
                  </a:lnTo>
                  <a:lnTo>
                    <a:pt x="2321002" y="7299"/>
                  </a:lnTo>
                  <a:lnTo>
                    <a:pt x="2322602" y="11149"/>
                  </a:lnTo>
                  <a:lnTo>
                    <a:pt x="2322602" y="84374"/>
                  </a:lnTo>
                  <a:lnTo>
                    <a:pt x="2315777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472864" y="6636661"/>
              <a:ext cx="2322830" cy="91440"/>
            </a:xfrm>
            <a:custGeom>
              <a:avLst/>
              <a:gdLst/>
              <a:ahLst/>
              <a:cxnLst/>
              <a:rect l="l" t="t" r="r" b="b"/>
              <a:pathLst>
                <a:path w="2322829" h="91440">
                  <a:moveTo>
                    <a:pt x="0" y="15199"/>
                  </a:moveTo>
                  <a:lnTo>
                    <a:pt x="0" y="6799"/>
                  </a:lnTo>
                  <a:lnTo>
                    <a:pt x="6804" y="0"/>
                  </a:lnTo>
                  <a:lnTo>
                    <a:pt x="15199" y="0"/>
                  </a:lnTo>
                  <a:lnTo>
                    <a:pt x="2307402" y="0"/>
                  </a:lnTo>
                  <a:lnTo>
                    <a:pt x="2311427" y="0"/>
                  </a:lnTo>
                  <a:lnTo>
                    <a:pt x="2315302" y="1599"/>
                  </a:lnTo>
                  <a:lnTo>
                    <a:pt x="2318152" y="4449"/>
                  </a:lnTo>
                  <a:lnTo>
                    <a:pt x="2321002" y="7299"/>
                  </a:lnTo>
                  <a:lnTo>
                    <a:pt x="2322602" y="11149"/>
                  </a:lnTo>
                  <a:lnTo>
                    <a:pt x="2322602" y="15199"/>
                  </a:lnTo>
                  <a:lnTo>
                    <a:pt x="2322602" y="75999"/>
                  </a:lnTo>
                  <a:lnTo>
                    <a:pt x="2322602" y="84374"/>
                  </a:lnTo>
                  <a:lnTo>
                    <a:pt x="2315777" y="91199"/>
                  </a:lnTo>
                  <a:lnTo>
                    <a:pt x="2307402" y="91199"/>
                  </a:lnTo>
                  <a:lnTo>
                    <a:pt x="15199" y="91199"/>
                  </a:lnTo>
                  <a:lnTo>
                    <a:pt x="6804" y="91199"/>
                  </a:lnTo>
                  <a:lnTo>
                    <a:pt x="0" y="84374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472864" y="682698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77" y="91199"/>
                  </a:moveTo>
                  <a:lnTo>
                    <a:pt x="6804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824"/>
                  </a:lnTo>
                  <a:lnTo>
                    <a:pt x="6804" y="0"/>
                  </a:lnTo>
                  <a:lnTo>
                    <a:pt x="2502827" y="0"/>
                  </a:lnTo>
                  <a:lnTo>
                    <a:pt x="2506702" y="1624"/>
                  </a:lnTo>
                  <a:lnTo>
                    <a:pt x="2512402" y="7324"/>
                  </a:lnTo>
                  <a:lnTo>
                    <a:pt x="2514002" y="11174"/>
                  </a:lnTo>
                  <a:lnTo>
                    <a:pt x="2514002" y="84399"/>
                  </a:lnTo>
                  <a:lnTo>
                    <a:pt x="2507177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472864" y="682698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824"/>
                  </a:lnTo>
                  <a:lnTo>
                    <a:pt x="6804" y="0"/>
                  </a:lnTo>
                  <a:lnTo>
                    <a:pt x="15199" y="0"/>
                  </a:lnTo>
                  <a:lnTo>
                    <a:pt x="2498802" y="0"/>
                  </a:lnTo>
                  <a:lnTo>
                    <a:pt x="2502827" y="0"/>
                  </a:lnTo>
                  <a:lnTo>
                    <a:pt x="2506702" y="1624"/>
                  </a:lnTo>
                  <a:lnTo>
                    <a:pt x="2509552" y="4474"/>
                  </a:lnTo>
                  <a:lnTo>
                    <a:pt x="2512402" y="7324"/>
                  </a:lnTo>
                  <a:lnTo>
                    <a:pt x="2514002" y="11174"/>
                  </a:lnTo>
                  <a:lnTo>
                    <a:pt x="2514002" y="15199"/>
                  </a:lnTo>
                  <a:lnTo>
                    <a:pt x="2514002" y="75999"/>
                  </a:lnTo>
                  <a:lnTo>
                    <a:pt x="2514002" y="84399"/>
                  </a:lnTo>
                  <a:lnTo>
                    <a:pt x="2507177" y="91199"/>
                  </a:lnTo>
                  <a:lnTo>
                    <a:pt x="2498802" y="91199"/>
                  </a:lnTo>
                  <a:lnTo>
                    <a:pt x="15199" y="91199"/>
                  </a:lnTo>
                  <a:lnTo>
                    <a:pt x="6804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472864" y="7017335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77" y="91199"/>
                  </a:moveTo>
                  <a:lnTo>
                    <a:pt x="6804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824"/>
                  </a:lnTo>
                  <a:lnTo>
                    <a:pt x="6804" y="0"/>
                  </a:lnTo>
                  <a:lnTo>
                    <a:pt x="2502827" y="0"/>
                  </a:lnTo>
                  <a:lnTo>
                    <a:pt x="2506702" y="1599"/>
                  </a:lnTo>
                  <a:lnTo>
                    <a:pt x="2512402" y="7299"/>
                  </a:lnTo>
                  <a:lnTo>
                    <a:pt x="2514002" y="11174"/>
                  </a:lnTo>
                  <a:lnTo>
                    <a:pt x="2514002" y="84399"/>
                  </a:lnTo>
                  <a:lnTo>
                    <a:pt x="2507177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472864" y="7017335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824"/>
                  </a:lnTo>
                  <a:lnTo>
                    <a:pt x="6804" y="0"/>
                  </a:lnTo>
                  <a:lnTo>
                    <a:pt x="15199" y="0"/>
                  </a:lnTo>
                  <a:lnTo>
                    <a:pt x="2498802" y="0"/>
                  </a:lnTo>
                  <a:lnTo>
                    <a:pt x="2502827" y="0"/>
                  </a:lnTo>
                  <a:lnTo>
                    <a:pt x="2506702" y="1599"/>
                  </a:lnTo>
                  <a:lnTo>
                    <a:pt x="2509552" y="4449"/>
                  </a:lnTo>
                  <a:lnTo>
                    <a:pt x="2512402" y="7299"/>
                  </a:lnTo>
                  <a:lnTo>
                    <a:pt x="2514002" y="11174"/>
                  </a:lnTo>
                  <a:lnTo>
                    <a:pt x="2514002" y="15199"/>
                  </a:lnTo>
                  <a:lnTo>
                    <a:pt x="2514002" y="75999"/>
                  </a:lnTo>
                  <a:lnTo>
                    <a:pt x="2514002" y="84399"/>
                  </a:lnTo>
                  <a:lnTo>
                    <a:pt x="2507177" y="91199"/>
                  </a:lnTo>
                  <a:lnTo>
                    <a:pt x="2498802" y="91199"/>
                  </a:lnTo>
                  <a:lnTo>
                    <a:pt x="15199" y="91199"/>
                  </a:lnTo>
                  <a:lnTo>
                    <a:pt x="6804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2864" y="7207685"/>
              <a:ext cx="1708150" cy="91440"/>
            </a:xfrm>
            <a:custGeom>
              <a:avLst/>
              <a:gdLst/>
              <a:ahLst/>
              <a:cxnLst/>
              <a:rect l="l" t="t" r="r" b="b"/>
              <a:pathLst>
                <a:path w="1708150" h="91440">
                  <a:moveTo>
                    <a:pt x="1700779" y="91199"/>
                  </a:moveTo>
                  <a:lnTo>
                    <a:pt x="6804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804" y="0"/>
                  </a:lnTo>
                  <a:lnTo>
                    <a:pt x="1696429" y="0"/>
                  </a:lnTo>
                  <a:lnTo>
                    <a:pt x="1700304" y="1599"/>
                  </a:lnTo>
                  <a:lnTo>
                    <a:pt x="1706004" y="7299"/>
                  </a:lnTo>
                  <a:lnTo>
                    <a:pt x="1707604" y="11174"/>
                  </a:lnTo>
                  <a:lnTo>
                    <a:pt x="1707604" y="84399"/>
                  </a:lnTo>
                  <a:lnTo>
                    <a:pt x="170077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472864" y="7207685"/>
              <a:ext cx="1708150" cy="91440"/>
            </a:xfrm>
            <a:custGeom>
              <a:avLst/>
              <a:gdLst/>
              <a:ahLst/>
              <a:cxnLst/>
              <a:rect l="l" t="t" r="r" b="b"/>
              <a:pathLst>
                <a:path w="1708150" h="91440">
                  <a:moveTo>
                    <a:pt x="0" y="15199"/>
                  </a:moveTo>
                  <a:lnTo>
                    <a:pt x="0" y="6799"/>
                  </a:lnTo>
                  <a:lnTo>
                    <a:pt x="6804" y="0"/>
                  </a:lnTo>
                  <a:lnTo>
                    <a:pt x="15199" y="0"/>
                  </a:lnTo>
                  <a:lnTo>
                    <a:pt x="1692404" y="0"/>
                  </a:lnTo>
                  <a:lnTo>
                    <a:pt x="1696429" y="0"/>
                  </a:lnTo>
                  <a:lnTo>
                    <a:pt x="1700304" y="1599"/>
                  </a:lnTo>
                  <a:lnTo>
                    <a:pt x="1703154" y="4449"/>
                  </a:lnTo>
                  <a:lnTo>
                    <a:pt x="1706004" y="7299"/>
                  </a:lnTo>
                  <a:lnTo>
                    <a:pt x="1707604" y="11174"/>
                  </a:lnTo>
                  <a:lnTo>
                    <a:pt x="1707604" y="15199"/>
                  </a:lnTo>
                  <a:lnTo>
                    <a:pt x="1707604" y="75999"/>
                  </a:lnTo>
                  <a:lnTo>
                    <a:pt x="1707604" y="84399"/>
                  </a:lnTo>
                  <a:lnTo>
                    <a:pt x="1700779" y="91199"/>
                  </a:lnTo>
                  <a:lnTo>
                    <a:pt x="1692404" y="91199"/>
                  </a:lnTo>
                  <a:lnTo>
                    <a:pt x="15199" y="91199"/>
                  </a:lnTo>
                  <a:lnTo>
                    <a:pt x="6804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665130" y="3888311"/>
            <a:ext cx="1422400" cy="577533"/>
            <a:chOff x="1330259" y="7776621"/>
            <a:chExt cx="2844800" cy="1155065"/>
          </a:xfrm>
        </p:grpSpPr>
        <p:sp>
          <p:nvSpPr>
            <p:cNvPr id="18" name="object 18"/>
            <p:cNvSpPr/>
            <p:nvPr/>
          </p:nvSpPr>
          <p:spPr>
            <a:xfrm>
              <a:off x="1335022" y="7781383"/>
              <a:ext cx="2835275" cy="1145540"/>
            </a:xfrm>
            <a:custGeom>
              <a:avLst/>
              <a:gdLst/>
              <a:ahLst/>
              <a:cxnLst/>
              <a:rect l="l" t="t" r="r" b="b"/>
              <a:pathLst>
                <a:path w="2835275" h="1145540">
                  <a:moveTo>
                    <a:pt x="2834994" y="1145397"/>
                  </a:moveTo>
                  <a:lnTo>
                    <a:pt x="0" y="1145397"/>
                  </a:lnTo>
                  <a:lnTo>
                    <a:pt x="0" y="0"/>
                  </a:lnTo>
                  <a:lnTo>
                    <a:pt x="2834994" y="0"/>
                  </a:lnTo>
                  <a:lnTo>
                    <a:pt x="2834994" y="1145397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335022" y="7781383"/>
              <a:ext cx="2835275" cy="1145540"/>
            </a:xfrm>
            <a:custGeom>
              <a:avLst/>
              <a:gdLst/>
              <a:ahLst/>
              <a:cxnLst/>
              <a:rect l="l" t="t" r="r" b="b"/>
              <a:pathLst>
                <a:path w="2835275" h="1145540">
                  <a:moveTo>
                    <a:pt x="0" y="0"/>
                  </a:moveTo>
                  <a:lnTo>
                    <a:pt x="2834994" y="0"/>
                  </a:lnTo>
                  <a:lnTo>
                    <a:pt x="2834994" y="1145397"/>
                  </a:lnTo>
                  <a:lnTo>
                    <a:pt x="0" y="11453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472864" y="800133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77" y="91199"/>
                  </a:moveTo>
                  <a:lnTo>
                    <a:pt x="6804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804" y="0"/>
                  </a:lnTo>
                  <a:lnTo>
                    <a:pt x="2502827" y="0"/>
                  </a:lnTo>
                  <a:lnTo>
                    <a:pt x="2506702" y="1599"/>
                  </a:lnTo>
                  <a:lnTo>
                    <a:pt x="2512402" y="7299"/>
                  </a:lnTo>
                  <a:lnTo>
                    <a:pt x="2514002" y="11174"/>
                  </a:lnTo>
                  <a:lnTo>
                    <a:pt x="2514002" y="84399"/>
                  </a:lnTo>
                  <a:lnTo>
                    <a:pt x="2507177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472864" y="800133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804" y="0"/>
                  </a:lnTo>
                  <a:lnTo>
                    <a:pt x="15199" y="0"/>
                  </a:lnTo>
                  <a:lnTo>
                    <a:pt x="2498802" y="0"/>
                  </a:lnTo>
                  <a:lnTo>
                    <a:pt x="2502827" y="0"/>
                  </a:lnTo>
                  <a:lnTo>
                    <a:pt x="2506702" y="1599"/>
                  </a:lnTo>
                  <a:lnTo>
                    <a:pt x="2509552" y="4449"/>
                  </a:lnTo>
                  <a:lnTo>
                    <a:pt x="2512402" y="7299"/>
                  </a:lnTo>
                  <a:lnTo>
                    <a:pt x="2514002" y="11174"/>
                  </a:lnTo>
                  <a:lnTo>
                    <a:pt x="2514002" y="15199"/>
                  </a:lnTo>
                  <a:lnTo>
                    <a:pt x="2514002" y="75999"/>
                  </a:lnTo>
                  <a:lnTo>
                    <a:pt x="2514002" y="84399"/>
                  </a:lnTo>
                  <a:lnTo>
                    <a:pt x="2507177" y="91199"/>
                  </a:lnTo>
                  <a:lnTo>
                    <a:pt x="2498802" y="91199"/>
                  </a:lnTo>
                  <a:lnTo>
                    <a:pt x="15199" y="91199"/>
                  </a:lnTo>
                  <a:lnTo>
                    <a:pt x="6804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472864" y="819168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77" y="91199"/>
                  </a:moveTo>
                  <a:lnTo>
                    <a:pt x="6804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804" y="0"/>
                  </a:lnTo>
                  <a:lnTo>
                    <a:pt x="2502827" y="0"/>
                  </a:lnTo>
                  <a:lnTo>
                    <a:pt x="2506702" y="1599"/>
                  </a:lnTo>
                  <a:lnTo>
                    <a:pt x="2512402" y="7299"/>
                  </a:lnTo>
                  <a:lnTo>
                    <a:pt x="2514002" y="11174"/>
                  </a:lnTo>
                  <a:lnTo>
                    <a:pt x="2514002" y="84399"/>
                  </a:lnTo>
                  <a:lnTo>
                    <a:pt x="2507177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472864" y="819168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804" y="0"/>
                  </a:lnTo>
                  <a:lnTo>
                    <a:pt x="15199" y="0"/>
                  </a:lnTo>
                  <a:lnTo>
                    <a:pt x="2498802" y="0"/>
                  </a:lnTo>
                  <a:lnTo>
                    <a:pt x="2502827" y="0"/>
                  </a:lnTo>
                  <a:lnTo>
                    <a:pt x="2506702" y="1599"/>
                  </a:lnTo>
                  <a:lnTo>
                    <a:pt x="2509552" y="4449"/>
                  </a:lnTo>
                  <a:lnTo>
                    <a:pt x="2512402" y="7299"/>
                  </a:lnTo>
                  <a:lnTo>
                    <a:pt x="2514002" y="11174"/>
                  </a:lnTo>
                  <a:lnTo>
                    <a:pt x="2514002" y="15199"/>
                  </a:lnTo>
                  <a:lnTo>
                    <a:pt x="2514002" y="75999"/>
                  </a:lnTo>
                  <a:lnTo>
                    <a:pt x="2514002" y="84399"/>
                  </a:lnTo>
                  <a:lnTo>
                    <a:pt x="2507177" y="91199"/>
                  </a:lnTo>
                  <a:lnTo>
                    <a:pt x="2498802" y="91199"/>
                  </a:lnTo>
                  <a:lnTo>
                    <a:pt x="15199" y="91199"/>
                  </a:lnTo>
                  <a:lnTo>
                    <a:pt x="6804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472864" y="8382032"/>
              <a:ext cx="2240915" cy="91440"/>
            </a:xfrm>
            <a:custGeom>
              <a:avLst/>
              <a:gdLst/>
              <a:ahLst/>
              <a:cxnLst/>
              <a:rect l="l" t="t" r="r" b="b"/>
              <a:pathLst>
                <a:path w="2240915" h="91440">
                  <a:moveTo>
                    <a:pt x="2233578" y="91199"/>
                  </a:moveTo>
                  <a:lnTo>
                    <a:pt x="6804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804" y="0"/>
                  </a:lnTo>
                  <a:lnTo>
                    <a:pt x="2229228" y="0"/>
                  </a:lnTo>
                  <a:lnTo>
                    <a:pt x="2233103" y="1599"/>
                  </a:lnTo>
                  <a:lnTo>
                    <a:pt x="2238802" y="7299"/>
                  </a:lnTo>
                  <a:lnTo>
                    <a:pt x="2240402" y="11174"/>
                  </a:lnTo>
                  <a:lnTo>
                    <a:pt x="2240402" y="84399"/>
                  </a:lnTo>
                  <a:lnTo>
                    <a:pt x="2233578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472864" y="8382032"/>
              <a:ext cx="2240915" cy="91440"/>
            </a:xfrm>
            <a:custGeom>
              <a:avLst/>
              <a:gdLst/>
              <a:ahLst/>
              <a:cxnLst/>
              <a:rect l="l" t="t" r="r" b="b"/>
              <a:pathLst>
                <a:path w="2240915" h="91440">
                  <a:moveTo>
                    <a:pt x="0" y="15199"/>
                  </a:moveTo>
                  <a:lnTo>
                    <a:pt x="0" y="6799"/>
                  </a:lnTo>
                  <a:lnTo>
                    <a:pt x="6804" y="0"/>
                  </a:lnTo>
                  <a:lnTo>
                    <a:pt x="15199" y="0"/>
                  </a:lnTo>
                  <a:lnTo>
                    <a:pt x="2225203" y="0"/>
                  </a:lnTo>
                  <a:lnTo>
                    <a:pt x="2229228" y="0"/>
                  </a:lnTo>
                  <a:lnTo>
                    <a:pt x="2233103" y="1599"/>
                  </a:lnTo>
                  <a:lnTo>
                    <a:pt x="2235952" y="4449"/>
                  </a:lnTo>
                  <a:lnTo>
                    <a:pt x="2238802" y="7299"/>
                  </a:lnTo>
                  <a:lnTo>
                    <a:pt x="2240402" y="11174"/>
                  </a:lnTo>
                  <a:lnTo>
                    <a:pt x="2240402" y="15199"/>
                  </a:lnTo>
                  <a:lnTo>
                    <a:pt x="2240402" y="75999"/>
                  </a:lnTo>
                  <a:lnTo>
                    <a:pt x="2240402" y="84399"/>
                  </a:lnTo>
                  <a:lnTo>
                    <a:pt x="2233578" y="91199"/>
                  </a:lnTo>
                  <a:lnTo>
                    <a:pt x="2225203" y="91199"/>
                  </a:lnTo>
                  <a:lnTo>
                    <a:pt x="15199" y="91199"/>
                  </a:lnTo>
                  <a:lnTo>
                    <a:pt x="6804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472864" y="8589857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77" y="91199"/>
                  </a:moveTo>
                  <a:lnTo>
                    <a:pt x="6804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804" y="0"/>
                  </a:lnTo>
                  <a:lnTo>
                    <a:pt x="2502827" y="0"/>
                  </a:lnTo>
                  <a:lnTo>
                    <a:pt x="2506702" y="1599"/>
                  </a:lnTo>
                  <a:lnTo>
                    <a:pt x="2512402" y="7299"/>
                  </a:lnTo>
                  <a:lnTo>
                    <a:pt x="2514002" y="11174"/>
                  </a:lnTo>
                  <a:lnTo>
                    <a:pt x="2514002" y="84399"/>
                  </a:lnTo>
                  <a:lnTo>
                    <a:pt x="2507177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1472864" y="8589857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804" y="0"/>
                  </a:lnTo>
                  <a:lnTo>
                    <a:pt x="15199" y="0"/>
                  </a:lnTo>
                  <a:lnTo>
                    <a:pt x="2498802" y="0"/>
                  </a:lnTo>
                  <a:lnTo>
                    <a:pt x="2502827" y="0"/>
                  </a:lnTo>
                  <a:lnTo>
                    <a:pt x="2506702" y="1599"/>
                  </a:lnTo>
                  <a:lnTo>
                    <a:pt x="2509552" y="4449"/>
                  </a:lnTo>
                  <a:lnTo>
                    <a:pt x="2512402" y="7299"/>
                  </a:lnTo>
                  <a:lnTo>
                    <a:pt x="2514002" y="11174"/>
                  </a:lnTo>
                  <a:lnTo>
                    <a:pt x="2514002" y="15199"/>
                  </a:lnTo>
                  <a:lnTo>
                    <a:pt x="2514002" y="75999"/>
                  </a:lnTo>
                  <a:lnTo>
                    <a:pt x="2514002" y="84399"/>
                  </a:lnTo>
                  <a:lnTo>
                    <a:pt x="2507177" y="91199"/>
                  </a:lnTo>
                  <a:lnTo>
                    <a:pt x="2498802" y="91199"/>
                  </a:lnTo>
                  <a:lnTo>
                    <a:pt x="15199" y="91199"/>
                  </a:lnTo>
                  <a:lnTo>
                    <a:pt x="6804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2335802" y="3118650"/>
            <a:ext cx="1422400" cy="513080"/>
            <a:chOff x="4671603" y="6237299"/>
            <a:chExt cx="2844800" cy="1026160"/>
          </a:xfrm>
        </p:grpSpPr>
        <p:sp>
          <p:nvSpPr>
            <p:cNvPr id="29" name="object 29"/>
            <p:cNvSpPr/>
            <p:nvPr/>
          </p:nvSpPr>
          <p:spPr>
            <a:xfrm>
              <a:off x="4676365" y="6242062"/>
              <a:ext cx="2835275" cy="1016635"/>
            </a:xfrm>
            <a:custGeom>
              <a:avLst/>
              <a:gdLst/>
              <a:ahLst/>
              <a:cxnLst/>
              <a:rect l="l" t="t" r="r" b="b"/>
              <a:pathLst>
                <a:path w="2835275" h="1016634">
                  <a:moveTo>
                    <a:pt x="2834994" y="1016397"/>
                  </a:moveTo>
                  <a:lnTo>
                    <a:pt x="0" y="1016397"/>
                  </a:lnTo>
                  <a:lnTo>
                    <a:pt x="0" y="0"/>
                  </a:lnTo>
                  <a:lnTo>
                    <a:pt x="2834994" y="0"/>
                  </a:lnTo>
                  <a:lnTo>
                    <a:pt x="2834994" y="1016397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676365" y="6242062"/>
              <a:ext cx="2835275" cy="1016635"/>
            </a:xfrm>
            <a:custGeom>
              <a:avLst/>
              <a:gdLst/>
              <a:ahLst/>
              <a:cxnLst/>
              <a:rect l="l" t="t" r="r" b="b"/>
              <a:pathLst>
                <a:path w="2835275" h="1016634">
                  <a:moveTo>
                    <a:pt x="0" y="0"/>
                  </a:moveTo>
                  <a:lnTo>
                    <a:pt x="2834994" y="0"/>
                  </a:lnTo>
                  <a:lnTo>
                    <a:pt x="2834994" y="1016397"/>
                  </a:lnTo>
                  <a:lnTo>
                    <a:pt x="0" y="10163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814215" y="6414012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74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49"/>
                  </a:lnTo>
                  <a:lnTo>
                    <a:pt x="2513994" y="84374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4814215" y="6414012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49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74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74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4814215" y="6604361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74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49"/>
                  </a:lnTo>
                  <a:lnTo>
                    <a:pt x="2513994" y="84374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4814215" y="6604361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49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74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74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4814215" y="681378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824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4814215" y="6813786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824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814215" y="6993785"/>
              <a:ext cx="1708150" cy="91440"/>
            </a:xfrm>
            <a:custGeom>
              <a:avLst/>
              <a:gdLst/>
              <a:ahLst/>
              <a:cxnLst/>
              <a:rect l="l" t="t" r="r" b="b"/>
              <a:pathLst>
                <a:path w="1708150" h="91440">
                  <a:moveTo>
                    <a:pt x="1700771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1696421" y="0"/>
                  </a:lnTo>
                  <a:lnTo>
                    <a:pt x="1700296" y="1599"/>
                  </a:lnTo>
                  <a:lnTo>
                    <a:pt x="1705996" y="7299"/>
                  </a:lnTo>
                  <a:lnTo>
                    <a:pt x="1707596" y="11174"/>
                  </a:lnTo>
                  <a:lnTo>
                    <a:pt x="1707596" y="84399"/>
                  </a:lnTo>
                  <a:lnTo>
                    <a:pt x="1700771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814215" y="6993785"/>
              <a:ext cx="1708150" cy="91440"/>
            </a:xfrm>
            <a:custGeom>
              <a:avLst/>
              <a:gdLst/>
              <a:ahLst/>
              <a:cxnLst/>
              <a:rect l="l" t="t" r="r" b="b"/>
              <a:pathLst>
                <a:path w="170815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1692396" y="0"/>
                  </a:lnTo>
                  <a:lnTo>
                    <a:pt x="1696421" y="0"/>
                  </a:lnTo>
                  <a:lnTo>
                    <a:pt x="1700296" y="1599"/>
                  </a:lnTo>
                  <a:lnTo>
                    <a:pt x="1703146" y="4449"/>
                  </a:lnTo>
                  <a:lnTo>
                    <a:pt x="1705996" y="7299"/>
                  </a:lnTo>
                  <a:lnTo>
                    <a:pt x="1707596" y="11174"/>
                  </a:lnTo>
                  <a:lnTo>
                    <a:pt x="1707596" y="15199"/>
                  </a:lnTo>
                  <a:lnTo>
                    <a:pt x="1707596" y="75999"/>
                  </a:lnTo>
                  <a:lnTo>
                    <a:pt x="1707596" y="84399"/>
                  </a:lnTo>
                  <a:lnTo>
                    <a:pt x="1700771" y="91199"/>
                  </a:lnTo>
                  <a:lnTo>
                    <a:pt x="1692396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2335802" y="3888311"/>
            <a:ext cx="1422400" cy="577533"/>
            <a:chOff x="4671603" y="7776621"/>
            <a:chExt cx="2844800" cy="1155065"/>
          </a:xfrm>
        </p:grpSpPr>
        <p:sp>
          <p:nvSpPr>
            <p:cNvPr id="40" name="object 40"/>
            <p:cNvSpPr/>
            <p:nvPr/>
          </p:nvSpPr>
          <p:spPr>
            <a:xfrm>
              <a:off x="4676365" y="7781383"/>
              <a:ext cx="2835275" cy="1145540"/>
            </a:xfrm>
            <a:custGeom>
              <a:avLst/>
              <a:gdLst/>
              <a:ahLst/>
              <a:cxnLst/>
              <a:rect l="l" t="t" r="r" b="b"/>
              <a:pathLst>
                <a:path w="2835275" h="1145540">
                  <a:moveTo>
                    <a:pt x="2834994" y="1145397"/>
                  </a:moveTo>
                  <a:lnTo>
                    <a:pt x="0" y="1145397"/>
                  </a:lnTo>
                  <a:lnTo>
                    <a:pt x="0" y="0"/>
                  </a:lnTo>
                  <a:lnTo>
                    <a:pt x="2834994" y="0"/>
                  </a:lnTo>
                  <a:lnTo>
                    <a:pt x="2834994" y="1145397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4676365" y="7781383"/>
              <a:ext cx="2835275" cy="1145540"/>
            </a:xfrm>
            <a:custGeom>
              <a:avLst/>
              <a:gdLst/>
              <a:ahLst/>
              <a:cxnLst/>
              <a:rect l="l" t="t" r="r" b="b"/>
              <a:pathLst>
                <a:path w="2835275" h="1145540">
                  <a:moveTo>
                    <a:pt x="0" y="0"/>
                  </a:moveTo>
                  <a:lnTo>
                    <a:pt x="2834994" y="0"/>
                  </a:lnTo>
                  <a:lnTo>
                    <a:pt x="2834994" y="1145397"/>
                  </a:lnTo>
                  <a:lnTo>
                    <a:pt x="0" y="11453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4814215" y="792753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4814215" y="792753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4814215" y="811788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84399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4814215" y="8117883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74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99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4814215" y="8308232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74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49"/>
                  </a:lnTo>
                  <a:lnTo>
                    <a:pt x="2513994" y="84374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814215" y="8308232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49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74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74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814215" y="8498582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2507169" y="91199"/>
                  </a:moveTo>
                  <a:lnTo>
                    <a:pt x="6799" y="91199"/>
                  </a:lnTo>
                  <a:lnTo>
                    <a:pt x="0" y="84374"/>
                  </a:lnTo>
                  <a:lnTo>
                    <a:pt x="0" y="15199"/>
                  </a:lnTo>
                  <a:lnTo>
                    <a:pt x="0" y="6799"/>
                  </a:lnTo>
                  <a:lnTo>
                    <a:pt x="6799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12394" y="7299"/>
                  </a:lnTo>
                  <a:lnTo>
                    <a:pt x="2513994" y="11149"/>
                  </a:lnTo>
                  <a:lnTo>
                    <a:pt x="2513994" y="84374"/>
                  </a:lnTo>
                  <a:lnTo>
                    <a:pt x="2507169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814215" y="8498582"/>
              <a:ext cx="2514600" cy="91440"/>
            </a:xfrm>
            <a:custGeom>
              <a:avLst/>
              <a:gdLst/>
              <a:ahLst/>
              <a:cxnLst/>
              <a:rect l="l" t="t" r="r" b="b"/>
              <a:pathLst>
                <a:path w="2514600" h="91440">
                  <a:moveTo>
                    <a:pt x="0" y="15199"/>
                  </a:moveTo>
                  <a:lnTo>
                    <a:pt x="0" y="6799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498794" y="0"/>
                  </a:lnTo>
                  <a:lnTo>
                    <a:pt x="2502819" y="0"/>
                  </a:lnTo>
                  <a:lnTo>
                    <a:pt x="2506694" y="1599"/>
                  </a:lnTo>
                  <a:lnTo>
                    <a:pt x="2509544" y="4449"/>
                  </a:lnTo>
                  <a:lnTo>
                    <a:pt x="2512394" y="7299"/>
                  </a:lnTo>
                  <a:lnTo>
                    <a:pt x="2513994" y="11149"/>
                  </a:lnTo>
                  <a:lnTo>
                    <a:pt x="2513994" y="15199"/>
                  </a:lnTo>
                  <a:lnTo>
                    <a:pt x="2513994" y="75999"/>
                  </a:lnTo>
                  <a:lnTo>
                    <a:pt x="2513994" y="84374"/>
                  </a:lnTo>
                  <a:lnTo>
                    <a:pt x="2507169" y="91199"/>
                  </a:lnTo>
                  <a:lnTo>
                    <a:pt x="2498794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74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4814215" y="8688907"/>
              <a:ext cx="2249805" cy="91440"/>
            </a:xfrm>
            <a:custGeom>
              <a:avLst/>
              <a:gdLst/>
              <a:ahLst/>
              <a:cxnLst/>
              <a:rect l="l" t="t" r="r" b="b"/>
              <a:pathLst>
                <a:path w="2249804" h="91440">
                  <a:moveTo>
                    <a:pt x="2242570" y="91199"/>
                  </a:moveTo>
                  <a:lnTo>
                    <a:pt x="6799" y="91199"/>
                  </a:lnTo>
                  <a:lnTo>
                    <a:pt x="0" y="84399"/>
                  </a:lnTo>
                  <a:lnTo>
                    <a:pt x="0" y="15199"/>
                  </a:lnTo>
                  <a:lnTo>
                    <a:pt x="0" y="6824"/>
                  </a:lnTo>
                  <a:lnTo>
                    <a:pt x="6799" y="0"/>
                  </a:lnTo>
                  <a:lnTo>
                    <a:pt x="2238220" y="0"/>
                  </a:lnTo>
                  <a:lnTo>
                    <a:pt x="2242095" y="1624"/>
                  </a:lnTo>
                  <a:lnTo>
                    <a:pt x="2247795" y="7324"/>
                  </a:lnTo>
                  <a:lnTo>
                    <a:pt x="2249395" y="11174"/>
                  </a:lnTo>
                  <a:lnTo>
                    <a:pt x="2249395" y="84399"/>
                  </a:lnTo>
                  <a:lnTo>
                    <a:pt x="2242570" y="9119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4814215" y="8688907"/>
              <a:ext cx="2249805" cy="91440"/>
            </a:xfrm>
            <a:custGeom>
              <a:avLst/>
              <a:gdLst/>
              <a:ahLst/>
              <a:cxnLst/>
              <a:rect l="l" t="t" r="r" b="b"/>
              <a:pathLst>
                <a:path w="2249804" h="91440">
                  <a:moveTo>
                    <a:pt x="0" y="15199"/>
                  </a:moveTo>
                  <a:lnTo>
                    <a:pt x="0" y="6824"/>
                  </a:lnTo>
                  <a:lnTo>
                    <a:pt x="6799" y="0"/>
                  </a:lnTo>
                  <a:lnTo>
                    <a:pt x="15199" y="0"/>
                  </a:lnTo>
                  <a:lnTo>
                    <a:pt x="2234195" y="0"/>
                  </a:lnTo>
                  <a:lnTo>
                    <a:pt x="2238220" y="0"/>
                  </a:lnTo>
                  <a:lnTo>
                    <a:pt x="2242095" y="1624"/>
                  </a:lnTo>
                  <a:lnTo>
                    <a:pt x="2244945" y="4474"/>
                  </a:lnTo>
                  <a:lnTo>
                    <a:pt x="2247795" y="7324"/>
                  </a:lnTo>
                  <a:lnTo>
                    <a:pt x="2249395" y="11174"/>
                  </a:lnTo>
                  <a:lnTo>
                    <a:pt x="2249395" y="15199"/>
                  </a:lnTo>
                  <a:lnTo>
                    <a:pt x="2249395" y="75999"/>
                  </a:lnTo>
                  <a:lnTo>
                    <a:pt x="2249395" y="84399"/>
                  </a:lnTo>
                  <a:lnTo>
                    <a:pt x="2242570" y="91199"/>
                  </a:lnTo>
                  <a:lnTo>
                    <a:pt x="2234195" y="91199"/>
                  </a:lnTo>
                  <a:lnTo>
                    <a:pt x="15199" y="91199"/>
                  </a:lnTo>
                  <a:lnTo>
                    <a:pt x="6799" y="91199"/>
                  </a:lnTo>
                  <a:lnTo>
                    <a:pt x="0" y="84399"/>
                  </a:lnTo>
                  <a:lnTo>
                    <a:pt x="0" y="75999"/>
                  </a:lnTo>
                  <a:lnTo>
                    <a:pt x="0" y="15199"/>
                  </a:lnTo>
                  <a:close/>
                </a:path>
              </a:pathLst>
            </a:custGeom>
            <a:ln w="9524">
              <a:solidFill>
                <a:srgbClr val="757575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3843417" y="3541430"/>
            <a:ext cx="533083" cy="82233"/>
            <a:chOff x="7686834" y="7082860"/>
            <a:chExt cx="1066165" cy="164465"/>
          </a:xfrm>
        </p:grpSpPr>
        <p:sp>
          <p:nvSpPr>
            <p:cNvPr id="53" name="object 53"/>
            <p:cNvSpPr/>
            <p:nvPr/>
          </p:nvSpPr>
          <p:spPr>
            <a:xfrm>
              <a:off x="7705884" y="7157735"/>
              <a:ext cx="855344" cy="7620"/>
            </a:xfrm>
            <a:custGeom>
              <a:avLst/>
              <a:gdLst/>
              <a:ahLst/>
              <a:cxnLst/>
              <a:rect l="l" t="t" r="r" b="b"/>
              <a:pathLst>
                <a:path w="855345" h="7620">
                  <a:moveTo>
                    <a:pt x="0" y="0"/>
                  </a:moveTo>
                  <a:lnTo>
                    <a:pt x="854998" y="70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54" name="object 5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1307" y="7082860"/>
              <a:ext cx="211524" cy="163974"/>
            </a:xfrm>
            <a:prstGeom prst="rect">
              <a:avLst/>
            </a:prstGeom>
          </p:spPr>
        </p:pic>
      </p:grpSp>
      <p:graphicFrame>
        <p:nvGraphicFramePr>
          <p:cNvPr id="55" name="object 55"/>
          <p:cNvGraphicFramePr>
            <a:graphicFrameLocks noGrp="1"/>
          </p:cNvGraphicFramePr>
          <p:nvPr/>
        </p:nvGraphicFramePr>
        <p:xfrm>
          <a:off x="6705530" y="2571651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1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6" name="object 56"/>
          <p:cNvGraphicFramePr>
            <a:graphicFrameLocks noGrp="1"/>
          </p:cNvGraphicFramePr>
          <p:nvPr/>
        </p:nvGraphicFramePr>
        <p:xfrm>
          <a:off x="6942667" y="2571651"/>
          <a:ext cx="161608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2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7" name="object 57"/>
          <p:cNvGraphicFramePr>
            <a:graphicFrameLocks noGrp="1"/>
          </p:cNvGraphicFramePr>
          <p:nvPr/>
        </p:nvGraphicFramePr>
        <p:xfrm>
          <a:off x="7179792" y="2571651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3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7416916" y="2571651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4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4724334" y="3638449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1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0" name="object 60"/>
          <p:cNvGraphicFramePr>
            <a:graphicFrameLocks noGrp="1"/>
          </p:cNvGraphicFramePr>
          <p:nvPr/>
        </p:nvGraphicFramePr>
        <p:xfrm>
          <a:off x="4961471" y="3638449"/>
          <a:ext cx="161608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2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5198596" y="3638449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3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2" name="object 62"/>
          <p:cNvGraphicFramePr>
            <a:graphicFrameLocks noGrp="1"/>
          </p:cNvGraphicFramePr>
          <p:nvPr/>
        </p:nvGraphicFramePr>
        <p:xfrm>
          <a:off x="5435720" y="3638449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4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3" name="object 63"/>
          <p:cNvGraphicFramePr>
            <a:graphicFrameLocks noGrp="1"/>
          </p:cNvGraphicFramePr>
          <p:nvPr/>
        </p:nvGraphicFramePr>
        <p:xfrm>
          <a:off x="5672845" y="3638449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5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4" name="object 64"/>
          <p:cNvGraphicFramePr>
            <a:graphicFrameLocks noGrp="1"/>
          </p:cNvGraphicFramePr>
          <p:nvPr/>
        </p:nvGraphicFramePr>
        <p:xfrm>
          <a:off x="4724334" y="2571651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1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5" name="object 65"/>
          <p:cNvGraphicFramePr>
            <a:graphicFrameLocks noGrp="1"/>
          </p:cNvGraphicFramePr>
          <p:nvPr/>
        </p:nvGraphicFramePr>
        <p:xfrm>
          <a:off x="4961471" y="2571651"/>
          <a:ext cx="161608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2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6" name="object 66"/>
          <p:cNvGraphicFramePr>
            <a:graphicFrameLocks noGrp="1"/>
          </p:cNvGraphicFramePr>
          <p:nvPr/>
        </p:nvGraphicFramePr>
        <p:xfrm>
          <a:off x="5198596" y="2571651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3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7" name="object 67"/>
          <p:cNvGraphicFramePr>
            <a:graphicFrameLocks noGrp="1"/>
          </p:cNvGraphicFramePr>
          <p:nvPr/>
        </p:nvGraphicFramePr>
        <p:xfrm>
          <a:off x="5435720" y="2571651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4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8" name="object 68"/>
          <p:cNvGraphicFramePr>
            <a:graphicFrameLocks noGrp="1"/>
          </p:cNvGraphicFramePr>
          <p:nvPr/>
        </p:nvGraphicFramePr>
        <p:xfrm>
          <a:off x="5672845" y="2571651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5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9" name="object 69"/>
          <p:cNvGraphicFramePr>
            <a:graphicFrameLocks noGrp="1"/>
          </p:cNvGraphicFramePr>
          <p:nvPr/>
        </p:nvGraphicFramePr>
        <p:xfrm>
          <a:off x="5903294" y="2571651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6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0" name="object 70"/>
          <p:cNvGraphicFramePr>
            <a:graphicFrameLocks noGrp="1"/>
          </p:cNvGraphicFramePr>
          <p:nvPr/>
        </p:nvGraphicFramePr>
        <p:xfrm>
          <a:off x="8120765" y="3638449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7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1" name="object 71"/>
          <p:cNvGraphicFramePr>
            <a:graphicFrameLocks noGrp="1"/>
          </p:cNvGraphicFramePr>
          <p:nvPr/>
        </p:nvGraphicFramePr>
        <p:xfrm>
          <a:off x="7887403" y="3638449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6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2" name="object 72"/>
          <p:cNvGraphicFramePr>
            <a:graphicFrameLocks noGrp="1"/>
          </p:cNvGraphicFramePr>
          <p:nvPr/>
        </p:nvGraphicFramePr>
        <p:xfrm>
          <a:off x="6705530" y="3638449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1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3" name="object 73"/>
          <p:cNvGraphicFramePr>
            <a:graphicFrameLocks noGrp="1"/>
          </p:cNvGraphicFramePr>
          <p:nvPr/>
        </p:nvGraphicFramePr>
        <p:xfrm>
          <a:off x="6942667" y="3638449"/>
          <a:ext cx="161608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2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4" name="object 74"/>
          <p:cNvGraphicFramePr>
            <a:graphicFrameLocks noGrp="1"/>
          </p:cNvGraphicFramePr>
          <p:nvPr/>
        </p:nvGraphicFramePr>
        <p:xfrm>
          <a:off x="7179792" y="3638449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3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5" name="object 75"/>
          <p:cNvGraphicFramePr>
            <a:graphicFrameLocks noGrp="1"/>
          </p:cNvGraphicFramePr>
          <p:nvPr/>
        </p:nvGraphicFramePr>
        <p:xfrm>
          <a:off x="7416916" y="3638449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4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6" name="object 76"/>
          <p:cNvGraphicFramePr>
            <a:graphicFrameLocks noGrp="1"/>
          </p:cNvGraphicFramePr>
          <p:nvPr/>
        </p:nvGraphicFramePr>
        <p:xfrm>
          <a:off x="7654041" y="3638449"/>
          <a:ext cx="156845" cy="89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800" b="1" spc="-37" baseline="-31746" dirty="0">
                          <a:latin typeface="Arial"/>
                          <a:cs typeface="Arial"/>
                        </a:rPr>
                        <a:t>5</a:t>
                      </a:r>
                      <a:endParaRPr sz="800" baseline="-31746">
                        <a:latin typeface="Arial"/>
                        <a:cs typeface="Arial"/>
                      </a:endParaRPr>
                    </a:p>
                  </a:txBody>
                  <a:tcPr marL="0" marR="0" marT="2603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20" dirty="0"/>
              <a:t>Vector</a:t>
            </a:r>
            <a:r>
              <a:rPr spc="-168" dirty="0"/>
              <a:t> </a:t>
            </a:r>
            <a:r>
              <a:rPr dirty="0"/>
              <a:t>database</a:t>
            </a:r>
            <a:r>
              <a:rPr spc="-168" dirty="0"/>
              <a:t> </a:t>
            </a:r>
            <a:r>
              <a:rPr spc="-5" dirty="0"/>
              <a:t>search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5746" y="1022422"/>
            <a:ext cx="2669858" cy="2966403"/>
            <a:chOff x="2051492" y="2044844"/>
            <a:chExt cx="5339715" cy="5932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1492" y="2044844"/>
              <a:ext cx="5339181" cy="593240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820088" y="4745640"/>
              <a:ext cx="560705" cy="560705"/>
            </a:xfrm>
            <a:custGeom>
              <a:avLst/>
              <a:gdLst/>
              <a:ahLst/>
              <a:cxnLst/>
              <a:rect l="l" t="t" r="r" b="b"/>
              <a:pathLst>
                <a:path w="560704" h="560704">
                  <a:moveTo>
                    <a:pt x="280199" y="560398"/>
                  </a:moveTo>
                  <a:lnTo>
                    <a:pt x="234749" y="556731"/>
                  </a:lnTo>
                  <a:lnTo>
                    <a:pt x="191634" y="546114"/>
                  </a:lnTo>
                  <a:lnTo>
                    <a:pt x="151431" y="529123"/>
                  </a:lnTo>
                  <a:lnTo>
                    <a:pt x="114717" y="506336"/>
                  </a:lnTo>
                  <a:lnTo>
                    <a:pt x="82068" y="478330"/>
                  </a:lnTo>
                  <a:lnTo>
                    <a:pt x="54062" y="445681"/>
                  </a:lnTo>
                  <a:lnTo>
                    <a:pt x="31275" y="408967"/>
                  </a:lnTo>
                  <a:lnTo>
                    <a:pt x="14284" y="368764"/>
                  </a:lnTo>
                  <a:lnTo>
                    <a:pt x="3667" y="325649"/>
                  </a:lnTo>
                  <a:lnTo>
                    <a:pt x="0" y="280199"/>
                  </a:lnTo>
                  <a:lnTo>
                    <a:pt x="3667" y="234749"/>
                  </a:lnTo>
                  <a:lnTo>
                    <a:pt x="14284" y="191634"/>
                  </a:lnTo>
                  <a:lnTo>
                    <a:pt x="31275" y="151431"/>
                  </a:lnTo>
                  <a:lnTo>
                    <a:pt x="54062" y="114717"/>
                  </a:lnTo>
                  <a:lnTo>
                    <a:pt x="82068" y="82068"/>
                  </a:lnTo>
                  <a:lnTo>
                    <a:pt x="114717" y="54062"/>
                  </a:lnTo>
                  <a:lnTo>
                    <a:pt x="151431" y="31275"/>
                  </a:lnTo>
                  <a:lnTo>
                    <a:pt x="191634" y="14284"/>
                  </a:lnTo>
                  <a:lnTo>
                    <a:pt x="234749" y="3667"/>
                  </a:lnTo>
                  <a:lnTo>
                    <a:pt x="280199" y="0"/>
                  </a:lnTo>
                  <a:lnTo>
                    <a:pt x="335122" y="5434"/>
                  </a:lnTo>
                  <a:lnTo>
                    <a:pt x="387427" y="21331"/>
                  </a:lnTo>
                  <a:lnTo>
                    <a:pt x="435649" y="47081"/>
                  </a:lnTo>
                  <a:lnTo>
                    <a:pt x="478324" y="82074"/>
                  </a:lnTo>
                  <a:lnTo>
                    <a:pt x="513317" y="124749"/>
                  </a:lnTo>
                  <a:lnTo>
                    <a:pt x="539067" y="172971"/>
                  </a:lnTo>
                  <a:lnTo>
                    <a:pt x="554964" y="225276"/>
                  </a:lnTo>
                  <a:lnTo>
                    <a:pt x="560398" y="280199"/>
                  </a:lnTo>
                  <a:lnTo>
                    <a:pt x="556731" y="325649"/>
                  </a:lnTo>
                  <a:lnTo>
                    <a:pt x="546114" y="368764"/>
                  </a:lnTo>
                  <a:lnTo>
                    <a:pt x="529123" y="408967"/>
                  </a:lnTo>
                  <a:lnTo>
                    <a:pt x="506336" y="445681"/>
                  </a:lnTo>
                  <a:lnTo>
                    <a:pt x="478330" y="478330"/>
                  </a:lnTo>
                  <a:lnTo>
                    <a:pt x="445681" y="506336"/>
                  </a:lnTo>
                  <a:lnTo>
                    <a:pt x="408967" y="529123"/>
                  </a:lnTo>
                  <a:lnTo>
                    <a:pt x="368764" y="546114"/>
                  </a:lnTo>
                  <a:lnTo>
                    <a:pt x="325649" y="556731"/>
                  </a:lnTo>
                  <a:lnTo>
                    <a:pt x="280199" y="5603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5820088" y="4745640"/>
              <a:ext cx="560705" cy="560705"/>
            </a:xfrm>
            <a:custGeom>
              <a:avLst/>
              <a:gdLst/>
              <a:ahLst/>
              <a:cxnLst/>
              <a:rect l="l" t="t" r="r" b="b"/>
              <a:pathLst>
                <a:path w="560704" h="560704">
                  <a:moveTo>
                    <a:pt x="0" y="280199"/>
                  </a:moveTo>
                  <a:lnTo>
                    <a:pt x="3667" y="234749"/>
                  </a:lnTo>
                  <a:lnTo>
                    <a:pt x="14284" y="191634"/>
                  </a:lnTo>
                  <a:lnTo>
                    <a:pt x="31275" y="151431"/>
                  </a:lnTo>
                  <a:lnTo>
                    <a:pt x="54062" y="114717"/>
                  </a:lnTo>
                  <a:lnTo>
                    <a:pt x="82068" y="82068"/>
                  </a:lnTo>
                  <a:lnTo>
                    <a:pt x="114717" y="54062"/>
                  </a:lnTo>
                  <a:lnTo>
                    <a:pt x="151431" y="31275"/>
                  </a:lnTo>
                  <a:lnTo>
                    <a:pt x="191634" y="14284"/>
                  </a:lnTo>
                  <a:lnTo>
                    <a:pt x="234749" y="3667"/>
                  </a:lnTo>
                  <a:lnTo>
                    <a:pt x="280199" y="0"/>
                  </a:lnTo>
                  <a:lnTo>
                    <a:pt x="335122" y="5434"/>
                  </a:lnTo>
                  <a:lnTo>
                    <a:pt x="387427" y="21331"/>
                  </a:lnTo>
                  <a:lnTo>
                    <a:pt x="435649" y="47081"/>
                  </a:lnTo>
                  <a:lnTo>
                    <a:pt x="478324" y="82074"/>
                  </a:lnTo>
                  <a:lnTo>
                    <a:pt x="513317" y="124749"/>
                  </a:lnTo>
                  <a:lnTo>
                    <a:pt x="539067" y="172971"/>
                  </a:lnTo>
                  <a:lnTo>
                    <a:pt x="554964" y="225276"/>
                  </a:lnTo>
                  <a:lnTo>
                    <a:pt x="560398" y="280199"/>
                  </a:lnTo>
                  <a:lnTo>
                    <a:pt x="556731" y="325649"/>
                  </a:lnTo>
                  <a:lnTo>
                    <a:pt x="546114" y="368764"/>
                  </a:lnTo>
                  <a:lnTo>
                    <a:pt x="529123" y="408967"/>
                  </a:lnTo>
                  <a:lnTo>
                    <a:pt x="506336" y="445681"/>
                  </a:lnTo>
                  <a:lnTo>
                    <a:pt x="478330" y="478330"/>
                  </a:lnTo>
                  <a:lnTo>
                    <a:pt x="445681" y="506336"/>
                  </a:lnTo>
                  <a:lnTo>
                    <a:pt x="408967" y="529123"/>
                  </a:lnTo>
                  <a:lnTo>
                    <a:pt x="368764" y="546114"/>
                  </a:lnTo>
                  <a:lnTo>
                    <a:pt x="325649" y="556731"/>
                  </a:lnTo>
                  <a:lnTo>
                    <a:pt x="280199" y="560398"/>
                  </a:lnTo>
                  <a:lnTo>
                    <a:pt x="234749" y="556731"/>
                  </a:lnTo>
                  <a:lnTo>
                    <a:pt x="191634" y="546114"/>
                  </a:lnTo>
                  <a:lnTo>
                    <a:pt x="151431" y="529123"/>
                  </a:lnTo>
                  <a:lnTo>
                    <a:pt x="114717" y="506336"/>
                  </a:lnTo>
                  <a:lnTo>
                    <a:pt x="82068" y="478330"/>
                  </a:lnTo>
                  <a:lnTo>
                    <a:pt x="54062" y="445681"/>
                  </a:lnTo>
                  <a:lnTo>
                    <a:pt x="31275" y="408967"/>
                  </a:lnTo>
                  <a:lnTo>
                    <a:pt x="14284" y="368764"/>
                  </a:lnTo>
                  <a:lnTo>
                    <a:pt x="3667" y="325649"/>
                  </a:lnTo>
                  <a:lnTo>
                    <a:pt x="0" y="280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3059143" y="6707886"/>
              <a:ext cx="506095" cy="506095"/>
            </a:xfrm>
            <a:custGeom>
              <a:avLst/>
              <a:gdLst/>
              <a:ahLst/>
              <a:cxnLst/>
              <a:rect l="l" t="t" r="r" b="b"/>
              <a:pathLst>
                <a:path w="506095" h="506095">
                  <a:moveTo>
                    <a:pt x="252899" y="505798"/>
                  </a:moveTo>
                  <a:lnTo>
                    <a:pt x="207439" y="501724"/>
                  </a:lnTo>
                  <a:lnTo>
                    <a:pt x="164653" y="489977"/>
                  </a:lnTo>
                  <a:lnTo>
                    <a:pt x="125255" y="471271"/>
                  </a:lnTo>
                  <a:lnTo>
                    <a:pt x="89958" y="446320"/>
                  </a:lnTo>
                  <a:lnTo>
                    <a:pt x="59478" y="415840"/>
                  </a:lnTo>
                  <a:lnTo>
                    <a:pt x="34527" y="380543"/>
                  </a:lnTo>
                  <a:lnTo>
                    <a:pt x="15821" y="341145"/>
                  </a:lnTo>
                  <a:lnTo>
                    <a:pt x="4074" y="298359"/>
                  </a:lnTo>
                  <a:lnTo>
                    <a:pt x="0" y="252899"/>
                  </a:lnTo>
                  <a:lnTo>
                    <a:pt x="4074" y="207439"/>
                  </a:lnTo>
                  <a:lnTo>
                    <a:pt x="15821" y="164653"/>
                  </a:lnTo>
                  <a:lnTo>
                    <a:pt x="34527" y="125255"/>
                  </a:lnTo>
                  <a:lnTo>
                    <a:pt x="59478" y="89958"/>
                  </a:lnTo>
                  <a:lnTo>
                    <a:pt x="89958" y="59478"/>
                  </a:lnTo>
                  <a:lnTo>
                    <a:pt x="125255" y="34527"/>
                  </a:lnTo>
                  <a:lnTo>
                    <a:pt x="164653" y="15821"/>
                  </a:lnTo>
                  <a:lnTo>
                    <a:pt x="207439" y="4074"/>
                  </a:lnTo>
                  <a:lnTo>
                    <a:pt x="252899" y="0"/>
                  </a:lnTo>
                  <a:lnTo>
                    <a:pt x="302468" y="4905"/>
                  </a:lnTo>
                  <a:lnTo>
                    <a:pt x="349680" y="19253"/>
                  </a:lnTo>
                  <a:lnTo>
                    <a:pt x="393207" y="42493"/>
                  </a:lnTo>
                  <a:lnTo>
                    <a:pt x="431724" y="74074"/>
                  </a:lnTo>
                  <a:lnTo>
                    <a:pt x="463305" y="112591"/>
                  </a:lnTo>
                  <a:lnTo>
                    <a:pt x="486545" y="156118"/>
                  </a:lnTo>
                  <a:lnTo>
                    <a:pt x="500893" y="203330"/>
                  </a:lnTo>
                  <a:lnTo>
                    <a:pt x="505798" y="252899"/>
                  </a:lnTo>
                  <a:lnTo>
                    <a:pt x="501724" y="298359"/>
                  </a:lnTo>
                  <a:lnTo>
                    <a:pt x="489977" y="341145"/>
                  </a:lnTo>
                  <a:lnTo>
                    <a:pt x="471271" y="380543"/>
                  </a:lnTo>
                  <a:lnTo>
                    <a:pt x="446320" y="415840"/>
                  </a:lnTo>
                  <a:lnTo>
                    <a:pt x="415840" y="446320"/>
                  </a:lnTo>
                  <a:lnTo>
                    <a:pt x="380543" y="471271"/>
                  </a:lnTo>
                  <a:lnTo>
                    <a:pt x="341145" y="489977"/>
                  </a:lnTo>
                  <a:lnTo>
                    <a:pt x="298359" y="501724"/>
                  </a:lnTo>
                  <a:lnTo>
                    <a:pt x="252899" y="5057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" name="object 8"/>
            <p:cNvSpPr/>
            <p:nvPr/>
          </p:nvSpPr>
          <p:spPr>
            <a:xfrm>
              <a:off x="3059143" y="6707886"/>
              <a:ext cx="506095" cy="506095"/>
            </a:xfrm>
            <a:custGeom>
              <a:avLst/>
              <a:gdLst/>
              <a:ahLst/>
              <a:cxnLst/>
              <a:rect l="l" t="t" r="r" b="b"/>
              <a:pathLst>
                <a:path w="506095" h="506095">
                  <a:moveTo>
                    <a:pt x="0" y="252899"/>
                  </a:moveTo>
                  <a:lnTo>
                    <a:pt x="4074" y="207439"/>
                  </a:lnTo>
                  <a:lnTo>
                    <a:pt x="15821" y="164653"/>
                  </a:lnTo>
                  <a:lnTo>
                    <a:pt x="34527" y="125255"/>
                  </a:lnTo>
                  <a:lnTo>
                    <a:pt x="59478" y="89958"/>
                  </a:lnTo>
                  <a:lnTo>
                    <a:pt x="89958" y="59478"/>
                  </a:lnTo>
                  <a:lnTo>
                    <a:pt x="125255" y="34527"/>
                  </a:lnTo>
                  <a:lnTo>
                    <a:pt x="164653" y="15821"/>
                  </a:lnTo>
                  <a:lnTo>
                    <a:pt x="207439" y="4074"/>
                  </a:lnTo>
                  <a:lnTo>
                    <a:pt x="252899" y="0"/>
                  </a:lnTo>
                  <a:lnTo>
                    <a:pt x="302468" y="4905"/>
                  </a:lnTo>
                  <a:lnTo>
                    <a:pt x="349680" y="19253"/>
                  </a:lnTo>
                  <a:lnTo>
                    <a:pt x="393207" y="42493"/>
                  </a:lnTo>
                  <a:lnTo>
                    <a:pt x="431724" y="74074"/>
                  </a:lnTo>
                  <a:lnTo>
                    <a:pt x="463305" y="112591"/>
                  </a:lnTo>
                  <a:lnTo>
                    <a:pt x="486545" y="156118"/>
                  </a:lnTo>
                  <a:lnTo>
                    <a:pt x="500893" y="203330"/>
                  </a:lnTo>
                  <a:lnTo>
                    <a:pt x="505798" y="252899"/>
                  </a:lnTo>
                  <a:lnTo>
                    <a:pt x="501724" y="298359"/>
                  </a:lnTo>
                  <a:lnTo>
                    <a:pt x="489977" y="341145"/>
                  </a:lnTo>
                  <a:lnTo>
                    <a:pt x="471271" y="380543"/>
                  </a:lnTo>
                  <a:lnTo>
                    <a:pt x="446320" y="415840"/>
                  </a:lnTo>
                  <a:lnTo>
                    <a:pt x="415840" y="446320"/>
                  </a:lnTo>
                  <a:lnTo>
                    <a:pt x="380543" y="471271"/>
                  </a:lnTo>
                  <a:lnTo>
                    <a:pt x="341145" y="489977"/>
                  </a:lnTo>
                  <a:lnTo>
                    <a:pt x="298359" y="501724"/>
                  </a:lnTo>
                  <a:lnTo>
                    <a:pt x="252899" y="505798"/>
                  </a:lnTo>
                  <a:lnTo>
                    <a:pt x="207439" y="501724"/>
                  </a:lnTo>
                  <a:lnTo>
                    <a:pt x="164653" y="489977"/>
                  </a:lnTo>
                  <a:lnTo>
                    <a:pt x="125255" y="471271"/>
                  </a:lnTo>
                  <a:lnTo>
                    <a:pt x="89958" y="446320"/>
                  </a:lnTo>
                  <a:lnTo>
                    <a:pt x="59478" y="415840"/>
                  </a:lnTo>
                  <a:lnTo>
                    <a:pt x="34527" y="380543"/>
                  </a:lnTo>
                  <a:lnTo>
                    <a:pt x="15821" y="341145"/>
                  </a:lnTo>
                  <a:lnTo>
                    <a:pt x="4074" y="298359"/>
                  </a:lnTo>
                  <a:lnTo>
                    <a:pt x="0" y="2528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335596" y="2309871"/>
            <a:ext cx="680720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spc="-68" dirty="0">
                <a:latin typeface="Lato"/>
                <a:cs typeface="Lato"/>
              </a:rPr>
              <a:t>Text</a:t>
            </a:r>
            <a:r>
              <a:rPr sz="2000" spc="-118" dirty="0">
                <a:latin typeface="Lato"/>
                <a:cs typeface="Lato"/>
              </a:rPr>
              <a:t> </a:t>
            </a:r>
            <a:r>
              <a:rPr sz="2000" spc="-25" dirty="0">
                <a:latin typeface="Lato"/>
                <a:cs typeface="Lato"/>
              </a:rPr>
              <a:t>6</a:t>
            </a:r>
            <a:endParaRPr sz="20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98334" y="3340853"/>
            <a:ext cx="547053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spc="-55" dirty="0">
                <a:latin typeface="Lato"/>
                <a:cs typeface="Lato"/>
              </a:rPr>
              <a:t>Text</a:t>
            </a:r>
            <a:r>
              <a:rPr sz="1600" spc="-85" dirty="0">
                <a:latin typeface="Lato"/>
                <a:cs typeface="Lato"/>
              </a:rPr>
              <a:t> </a:t>
            </a:r>
            <a:r>
              <a:rPr sz="1600" spc="-25" dirty="0">
                <a:latin typeface="Lato"/>
                <a:cs typeface="Lato"/>
              </a:rPr>
              <a:t>3</a:t>
            </a:r>
            <a:endParaRPr sz="16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46381" y="1770494"/>
            <a:ext cx="547053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spc="-55" dirty="0">
                <a:latin typeface="Lato"/>
                <a:cs typeface="Lato"/>
              </a:rPr>
              <a:t>Text</a:t>
            </a:r>
            <a:r>
              <a:rPr sz="1600" spc="-85" dirty="0">
                <a:latin typeface="Lato"/>
                <a:cs typeface="Lato"/>
              </a:rPr>
              <a:t> </a:t>
            </a:r>
            <a:r>
              <a:rPr sz="1600" spc="-25" dirty="0">
                <a:latin typeface="Lato"/>
                <a:cs typeface="Lato"/>
              </a:rPr>
              <a:t>2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16292" y="1692115"/>
            <a:ext cx="1884045" cy="1326198"/>
            <a:chOff x="1432584" y="3384230"/>
            <a:chExt cx="3768090" cy="2652395"/>
          </a:xfrm>
        </p:grpSpPr>
        <p:sp>
          <p:nvSpPr>
            <p:cNvPr id="13" name="object 13"/>
            <p:cNvSpPr/>
            <p:nvPr/>
          </p:nvSpPr>
          <p:spPr>
            <a:xfrm>
              <a:off x="4689490" y="3539892"/>
              <a:ext cx="506095" cy="506095"/>
            </a:xfrm>
            <a:custGeom>
              <a:avLst/>
              <a:gdLst/>
              <a:ahLst/>
              <a:cxnLst/>
              <a:rect l="l" t="t" r="r" b="b"/>
              <a:pathLst>
                <a:path w="506095" h="506095">
                  <a:moveTo>
                    <a:pt x="252899" y="505798"/>
                  </a:moveTo>
                  <a:lnTo>
                    <a:pt x="207439" y="501724"/>
                  </a:lnTo>
                  <a:lnTo>
                    <a:pt x="164653" y="489977"/>
                  </a:lnTo>
                  <a:lnTo>
                    <a:pt x="125255" y="471271"/>
                  </a:lnTo>
                  <a:lnTo>
                    <a:pt x="89958" y="446320"/>
                  </a:lnTo>
                  <a:lnTo>
                    <a:pt x="59478" y="415840"/>
                  </a:lnTo>
                  <a:lnTo>
                    <a:pt x="34527" y="380543"/>
                  </a:lnTo>
                  <a:lnTo>
                    <a:pt x="15821" y="341145"/>
                  </a:lnTo>
                  <a:lnTo>
                    <a:pt x="4074" y="298359"/>
                  </a:lnTo>
                  <a:lnTo>
                    <a:pt x="0" y="252899"/>
                  </a:lnTo>
                  <a:lnTo>
                    <a:pt x="4074" y="207439"/>
                  </a:lnTo>
                  <a:lnTo>
                    <a:pt x="15821" y="164653"/>
                  </a:lnTo>
                  <a:lnTo>
                    <a:pt x="34527" y="125255"/>
                  </a:lnTo>
                  <a:lnTo>
                    <a:pt x="59478" y="89958"/>
                  </a:lnTo>
                  <a:lnTo>
                    <a:pt x="89958" y="59478"/>
                  </a:lnTo>
                  <a:lnTo>
                    <a:pt x="125255" y="34527"/>
                  </a:lnTo>
                  <a:lnTo>
                    <a:pt x="164653" y="15821"/>
                  </a:lnTo>
                  <a:lnTo>
                    <a:pt x="207439" y="4074"/>
                  </a:lnTo>
                  <a:lnTo>
                    <a:pt x="252899" y="0"/>
                  </a:lnTo>
                  <a:lnTo>
                    <a:pt x="302468" y="4905"/>
                  </a:lnTo>
                  <a:lnTo>
                    <a:pt x="349680" y="19253"/>
                  </a:lnTo>
                  <a:lnTo>
                    <a:pt x="393207" y="42493"/>
                  </a:lnTo>
                  <a:lnTo>
                    <a:pt x="431724" y="74074"/>
                  </a:lnTo>
                  <a:lnTo>
                    <a:pt x="463305" y="112591"/>
                  </a:lnTo>
                  <a:lnTo>
                    <a:pt x="486545" y="156118"/>
                  </a:lnTo>
                  <a:lnTo>
                    <a:pt x="500893" y="203330"/>
                  </a:lnTo>
                  <a:lnTo>
                    <a:pt x="505798" y="252899"/>
                  </a:lnTo>
                  <a:lnTo>
                    <a:pt x="501724" y="298359"/>
                  </a:lnTo>
                  <a:lnTo>
                    <a:pt x="489977" y="341145"/>
                  </a:lnTo>
                  <a:lnTo>
                    <a:pt x="471271" y="380543"/>
                  </a:lnTo>
                  <a:lnTo>
                    <a:pt x="446320" y="415840"/>
                  </a:lnTo>
                  <a:lnTo>
                    <a:pt x="415840" y="446320"/>
                  </a:lnTo>
                  <a:lnTo>
                    <a:pt x="380543" y="471271"/>
                  </a:lnTo>
                  <a:lnTo>
                    <a:pt x="341145" y="489977"/>
                  </a:lnTo>
                  <a:lnTo>
                    <a:pt x="298359" y="501724"/>
                  </a:lnTo>
                  <a:lnTo>
                    <a:pt x="252899" y="5057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689490" y="3539892"/>
              <a:ext cx="506095" cy="506095"/>
            </a:xfrm>
            <a:custGeom>
              <a:avLst/>
              <a:gdLst/>
              <a:ahLst/>
              <a:cxnLst/>
              <a:rect l="l" t="t" r="r" b="b"/>
              <a:pathLst>
                <a:path w="506095" h="506095">
                  <a:moveTo>
                    <a:pt x="0" y="252899"/>
                  </a:moveTo>
                  <a:lnTo>
                    <a:pt x="4074" y="207439"/>
                  </a:lnTo>
                  <a:lnTo>
                    <a:pt x="15821" y="164653"/>
                  </a:lnTo>
                  <a:lnTo>
                    <a:pt x="34527" y="125255"/>
                  </a:lnTo>
                  <a:lnTo>
                    <a:pt x="59478" y="89958"/>
                  </a:lnTo>
                  <a:lnTo>
                    <a:pt x="89958" y="59478"/>
                  </a:lnTo>
                  <a:lnTo>
                    <a:pt x="125255" y="34527"/>
                  </a:lnTo>
                  <a:lnTo>
                    <a:pt x="164653" y="15821"/>
                  </a:lnTo>
                  <a:lnTo>
                    <a:pt x="207439" y="4074"/>
                  </a:lnTo>
                  <a:lnTo>
                    <a:pt x="252899" y="0"/>
                  </a:lnTo>
                  <a:lnTo>
                    <a:pt x="302468" y="4905"/>
                  </a:lnTo>
                  <a:lnTo>
                    <a:pt x="349680" y="19253"/>
                  </a:lnTo>
                  <a:lnTo>
                    <a:pt x="393207" y="42493"/>
                  </a:lnTo>
                  <a:lnTo>
                    <a:pt x="431724" y="74074"/>
                  </a:lnTo>
                  <a:lnTo>
                    <a:pt x="463305" y="112591"/>
                  </a:lnTo>
                  <a:lnTo>
                    <a:pt x="486545" y="156118"/>
                  </a:lnTo>
                  <a:lnTo>
                    <a:pt x="500893" y="203330"/>
                  </a:lnTo>
                  <a:lnTo>
                    <a:pt x="505798" y="252899"/>
                  </a:lnTo>
                  <a:lnTo>
                    <a:pt x="501724" y="298359"/>
                  </a:lnTo>
                  <a:lnTo>
                    <a:pt x="489977" y="341145"/>
                  </a:lnTo>
                  <a:lnTo>
                    <a:pt x="471271" y="380543"/>
                  </a:lnTo>
                  <a:lnTo>
                    <a:pt x="446320" y="415840"/>
                  </a:lnTo>
                  <a:lnTo>
                    <a:pt x="415840" y="446320"/>
                  </a:lnTo>
                  <a:lnTo>
                    <a:pt x="380543" y="471271"/>
                  </a:lnTo>
                  <a:lnTo>
                    <a:pt x="341145" y="489977"/>
                  </a:lnTo>
                  <a:lnTo>
                    <a:pt x="298359" y="501724"/>
                  </a:lnTo>
                  <a:lnTo>
                    <a:pt x="252899" y="505798"/>
                  </a:lnTo>
                  <a:lnTo>
                    <a:pt x="207439" y="501724"/>
                  </a:lnTo>
                  <a:lnTo>
                    <a:pt x="164653" y="489977"/>
                  </a:lnTo>
                  <a:lnTo>
                    <a:pt x="125255" y="471271"/>
                  </a:lnTo>
                  <a:lnTo>
                    <a:pt x="89958" y="446320"/>
                  </a:lnTo>
                  <a:lnTo>
                    <a:pt x="59478" y="415840"/>
                  </a:lnTo>
                  <a:lnTo>
                    <a:pt x="34527" y="380543"/>
                  </a:lnTo>
                  <a:lnTo>
                    <a:pt x="15821" y="341145"/>
                  </a:lnTo>
                  <a:lnTo>
                    <a:pt x="4074" y="298359"/>
                  </a:lnTo>
                  <a:lnTo>
                    <a:pt x="0" y="2528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437347" y="5682588"/>
              <a:ext cx="349250" cy="349250"/>
            </a:xfrm>
            <a:custGeom>
              <a:avLst/>
              <a:gdLst/>
              <a:ahLst/>
              <a:cxnLst/>
              <a:rect l="l" t="t" r="r" b="b"/>
              <a:pathLst>
                <a:path w="349250" h="349250">
                  <a:moveTo>
                    <a:pt x="174599" y="349199"/>
                  </a:moveTo>
                  <a:lnTo>
                    <a:pt x="128183" y="342962"/>
                  </a:lnTo>
                  <a:lnTo>
                    <a:pt x="86475" y="325360"/>
                  </a:lnTo>
                  <a:lnTo>
                    <a:pt x="51138" y="298058"/>
                  </a:lnTo>
                  <a:lnTo>
                    <a:pt x="23837" y="262721"/>
                  </a:lnTo>
                  <a:lnTo>
                    <a:pt x="6236" y="221013"/>
                  </a:lnTo>
                  <a:lnTo>
                    <a:pt x="0" y="174599"/>
                  </a:lnTo>
                  <a:lnTo>
                    <a:pt x="6236" y="128185"/>
                  </a:lnTo>
                  <a:lnTo>
                    <a:pt x="23837" y="86477"/>
                  </a:lnTo>
                  <a:lnTo>
                    <a:pt x="51138" y="51140"/>
                  </a:lnTo>
                  <a:lnTo>
                    <a:pt x="86475" y="23838"/>
                  </a:lnTo>
                  <a:lnTo>
                    <a:pt x="128183" y="6237"/>
                  </a:lnTo>
                  <a:lnTo>
                    <a:pt x="174599" y="0"/>
                  </a:lnTo>
                  <a:lnTo>
                    <a:pt x="208821" y="3386"/>
                  </a:lnTo>
                  <a:lnTo>
                    <a:pt x="271467" y="29341"/>
                  </a:lnTo>
                  <a:lnTo>
                    <a:pt x="319864" y="77733"/>
                  </a:lnTo>
                  <a:lnTo>
                    <a:pt x="345813" y="140379"/>
                  </a:lnTo>
                  <a:lnTo>
                    <a:pt x="349199" y="174599"/>
                  </a:lnTo>
                  <a:lnTo>
                    <a:pt x="342962" y="221013"/>
                  </a:lnTo>
                  <a:lnTo>
                    <a:pt x="325361" y="262721"/>
                  </a:lnTo>
                  <a:lnTo>
                    <a:pt x="298060" y="298058"/>
                  </a:lnTo>
                  <a:lnTo>
                    <a:pt x="262723" y="325360"/>
                  </a:lnTo>
                  <a:lnTo>
                    <a:pt x="221015" y="342962"/>
                  </a:lnTo>
                  <a:lnTo>
                    <a:pt x="174599" y="3491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437347" y="5682588"/>
              <a:ext cx="349250" cy="349250"/>
            </a:xfrm>
            <a:custGeom>
              <a:avLst/>
              <a:gdLst/>
              <a:ahLst/>
              <a:cxnLst/>
              <a:rect l="l" t="t" r="r" b="b"/>
              <a:pathLst>
                <a:path w="349250" h="349250">
                  <a:moveTo>
                    <a:pt x="0" y="174599"/>
                  </a:moveTo>
                  <a:lnTo>
                    <a:pt x="6236" y="128185"/>
                  </a:lnTo>
                  <a:lnTo>
                    <a:pt x="23837" y="86477"/>
                  </a:lnTo>
                  <a:lnTo>
                    <a:pt x="51138" y="51140"/>
                  </a:lnTo>
                  <a:lnTo>
                    <a:pt x="86475" y="23838"/>
                  </a:lnTo>
                  <a:lnTo>
                    <a:pt x="128183" y="6237"/>
                  </a:lnTo>
                  <a:lnTo>
                    <a:pt x="174599" y="0"/>
                  </a:lnTo>
                  <a:lnTo>
                    <a:pt x="241416" y="13293"/>
                  </a:lnTo>
                  <a:lnTo>
                    <a:pt x="298059" y="51149"/>
                  </a:lnTo>
                  <a:lnTo>
                    <a:pt x="335908" y="107784"/>
                  </a:lnTo>
                  <a:lnTo>
                    <a:pt x="349199" y="174599"/>
                  </a:lnTo>
                  <a:lnTo>
                    <a:pt x="342962" y="221013"/>
                  </a:lnTo>
                  <a:lnTo>
                    <a:pt x="325361" y="262721"/>
                  </a:lnTo>
                  <a:lnTo>
                    <a:pt x="298060" y="298058"/>
                  </a:lnTo>
                  <a:lnTo>
                    <a:pt x="262723" y="325360"/>
                  </a:lnTo>
                  <a:lnTo>
                    <a:pt x="221015" y="342962"/>
                  </a:lnTo>
                  <a:lnTo>
                    <a:pt x="174599" y="349199"/>
                  </a:lnTo>
                  <a:lnTo>
                    <a:pt x="128183" y="342962"/>
                  </a:lnTo>
                  <a:lnTo>
                    <a:pt x="86475" y="325360"/>
                  </a:lnTo>
                  <a:lnTo>
                    <a:pt x="51138" y="298058"/>
                  </a:lnTo>
                  <a:lnTo>
                    <a:pt x="23837" y="262721"/>
                  </a:lnTo>
                  <a:lnTo>
                    <a:pt x="6236" y="221013"/>
                  </a:lnTo>
                  <a:lnTo>
                    <a:pt x="0" y="1745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7833" y="3384230"/>
              <a:ext cx="160724" cy="16012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163897" y="1650149"/>
            <a:ext cx="313373" cy="1449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900" spc="-35" dirty="0">
                <a:latin typeface="Lato"/>
                <a:cs typeface="Lato"/>
              </a:rPr>
              <a:t>Text</a:t>
            </a:r>
            <a:r>
              <a:rPr sz="900" spc="-43" dirty="0">
                <a:latin typeface="Lato"/>
                <a:cs typeface="Lato"/>
              </a:rPr>
              <a:t> </a:t>
            </a:r>
            <a:r>
              <a:rPr sz="900" spc="-25" dirty="0">
                <a:latin typeface="Lato"/>
                <a:cs typeface="Lato"/>
              </a:rPr>
              <a:t>5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93068" y="1236191"/>
            <a:ext cx="3137535" cy="1495425"/>
            <a:chOff x="786135" y="2472382"/>
            <a:chExt cx="6275070" cy="299085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0248" y="2472382"/>
              <a:ext cx="160724" cy="16012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90898" y="4898040"/>
              <a:ext cx="560705" cy="560705"/>
            </a:xfrm>
            <a:custGeom>
              <a:avLst/>
              <a:gdLst/>
              <a:ahLst/>
              <a:cxnLst/>
              <a:rect l="l" t="t" r="r" b="b"/>
              <a:pathLst>
                <a:path w="560705" h="560704">
                  <a:moveTo>
                    <a:pt x="280199" y="560398"/>
                  </a:moveTo>
                  <a:lnTo>
                    <a:pt x="234749" y="556731"/>
                  </a:lnTo>
                  <a:lnTo>
                    <a:pt x="191634" y="546114"/>
                  </a:lnTo>
                  <a:lnTo>
                    <a:pt x="151431" y="529123"/>
                  </a:lnTo>
                  <a:lnTo>
                    <a:pt x="114717" y="506336"/>
                  </a:lnTo>
                  <a:lnTo>
                    <a:pt x="82068" y="478330"/>
                  </a:lnTo>
                  <a:lnTo>
                    <a:pt x="54062" y="445681"/>
                  </a:lnTo>
                  <a:lnTo>
                    <a:pt x="31275" y="408967"/>
                  </a:lnTo>
                  <a:lnTo>
                    <a:pt x="14284" y="368764"/>
                  </a:lnTo>
                  <a:lnTo>
                    <a:pt x="3667" y="325649"/>
                  </a:lnTo>
                  <a:lnTo>
                    <a:pt x="0" y="280199"/>
                  </a:lnTo>
                  <a:lnTo>
                    <a:pt x="3667" y="234749"/>
                  </a:lnTo>
                  <a:lnTo>
                    <a:pt x="14284" y="191634"/>
                  </a:lnTo>
                  <a:lnTo>
                    <a:pt x="31275" y="151431"/>
                  </a:lnTo>
                  <a:lnTo>
                    <a:pt x="54062" y="114717"/>
                  </a:lnTo>
                  <a:lnTo>
                    <a:pt x="82068" y="82068"/>
                  </a:lnTo>
                  <a:lnTo>
                    <a:pt x="114717" y="54062"/>
                  </a:lnTo>
                  <a:lnTo>
                    <a:pt x="151431" y="31275"/>
                  </a:lnTo>
                  <a:lnTo>
                    <a:pt x="191634" y="14284"/>
                  </a:lnTo>
                  <a:lnTo>
                    <a:pt x="234749" y="3667"/>
                  </a:lnTo>
                  <a:lnTo>
                    <a:pt x="280199" y="0"/>
                  </a:lnTo>
                  <a:lnTo>
                    <a:pt x="335118" y="5434"/>
                  </a:lnTo>
                  <a:lnTo>
                    <a:pt x="387426" y="21331"/>
                  </a:lnTo>
                  <a:lnTo>
                    <a:pt x="435654" y="47081"/>
                  </a:lnTo>
                  <a:lnTo>
                    <a:pt x="478331" y="82074"/>
                  </a:lnTo>
                  <a:lnTo>
                    <a:pt x="513323" y="124749"/>
                  </a:lnTo>
                  <a:lnTo>
                    <a:pt x="539070" y="172971"/>
                  </a:lnTo>
                  <a:lnTo>
                    <a:pt x="554965" y="225276"/>
                  </a:lnTo>
                  <a:lnTo>
                    <a:pt x="560398" y="280199"/>
                  </a:lnTo>
                  <a:lnTo>
                    <a:pt x="556731" y="325649"/>
                  </a:lnTo>
                  <a:lnTo>
                    <a:pt x="546114" y="368764"/>
                  </a:lnTo>
                  <a:lnTo>
                    <a:pt x="529123" y="408967"/>
                  </a:lnTo>
                  <a:lnTo>
                    <a:pt x="506336" y="445681"/>
                  </a:lnTo>
                  <a:lnTo>
                    <a:pt x="478330" y="478330"/>
                  </a:lnTo>
                  <a:lnTo>
                    <a:pt x="445681" y="506336"/>
                  </a:lnTo>
                  <a:lnTo>
                    <a:pt x="408967" y="529123"/>
                  </a:lnTo>
                  <a:lnTo>
                    <a:pt x="368764" y="546114"/>
                  </a:lnTo>
                  <a:lnTo>
                    <a:pt x="325649" y="556731"/>
                  </a:lnTo>
                  <a:lnTo>
                    <a:pt x="280199" y="560398"/>
                  </a:lnTo>
                  <a:close/>
                </a:path>
              </a:pathLst>
            </a:custGeom>
            <a:solidFill>
              <a:srgbClr val="FF9C3B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90898" y="4898040"/>
              <a:ext cx="560705" cy="560705"/>
            </a:xfrm>
            <a:custGeom>
              <a:avLst/>
              <a:gdLst/>
              <a:ahLst/>
              <a:cxnLst/>
              <a:rect l="l" t="t" r="r" b="b"/>
              <a:pathLst>
                <a:path w="560705" h="560704">
                  <a:moveTo>
                    <a:pt x="0" y="280199"/>
                  </a:moveTo>
                  <a:lnTo>
                    <a:pt x="3667" y="234749"/>
                  </a:lnTo>
                  <a:lnTo>
                    <a:pt x="14284" y="191634"/>
                  </a:lnTo>
                  <a:lnTo>
                    <a:pt x="31275" y="151431"/>
                  </a:lnTo>
                  <a:lnTo>
                    <a:pt x="54062" y="114717"/>
                  </a:lnTo>
                  <a:lnTo>
                    <a:pt x="82068" y="82068"/>
                  </a:lnTo>
                  <a:lnTo>
                    <a:pt x="114717" y="54062"/>
                  </a:lnTo>
                  <a:lnTo>
                    <a:pt x="151431" y="31275"/>
                  </a:lnTo>
                  <a:lnTo>
                    <a:pt x="191634" y="14284"/>
                  </a:lnTo>
                  <a:lnTo>
                    <a:pt x="234749" y="3667"/>
                  </a:lnTo>
                  <a:lnTo>
                    <a:pt x="280199" y="0"/>
                  </a:lnTo>
                  <a:lnTo>
                    <a:pt x="335118" y="5434"/>
                  </a:lnTo>
                  <a:lnTo>
                    <a:pt x="387426" y="21331"/>
                  </a:lnTo>
                  <a:lnTo>
                    <a:pt x="435654" y="47081"/>
                  </a:lnTo>
                  <a:lnTo>
                    <a:pt x="478331" y="82074"/>
                  </a:lnTo>
                  <a:lnTo>
                    <a:pt x="513322" y="124749"/>
                  </a:lnTo>
                  <a:lnTo>
                    <a:pt x="539070" y="172971"/>
                  </a:lnTo>
                  <a:lnTo>
                    <a:pt x="554965" y="225276"/>
                  </a:lnTo>
                  <a:lnTo>
                    <a:pt x="560398" y="280199"/>
                  </a:lnTo>
                  <a:lnTo>
                    <a:pt x="556731" y="325649"/>
                  </a:lnTo>
                  <a:lnTo>
                    <a:pt x="546114" y="368764"/>
                  </a:lnTo>
                  <a:lnTo>
                    <a:pt x="529123" y="408967"/>
                  </a:lnTo>
                  <a:lnTo>
                    <a:pt x="506336" y="445681"/>
                  </a:lnTo>
                  <a:lnTo>
                    <a:pt x="478330" y="478330"/>
                  </a:lnTo>
                  <a:lnTo>
                    <a:pt x="445681" y="506336"/>
                  </a:lnTo>
                  <a:lnTo>
                    <a:pt x="408967" y="529123"/>
                  </a:lnTo>
                  <a:lnTo>
                    <a:pt x="368764" y="546114"/>
                  </a:lnTo>
                  <a:lnTo>
                    <a:pt x="325649" y="556731"/>
                  </a:lnTo>
                  <a:lnTo>
                    <a:pt x="280199" y="560398"/>
                  </a:lnTo>
                  <a:lnTo>
                    <a:pt x="234749" y="556731"/>
                  </a:lnTo>
                  <a:lnTo>
                    <a:pt x="191634" y="546114"/>
                  </a:lnTo>
                  <a:lnTo>
                    <a:pt x="151431" y="529123"/>
                  </a:lnTo>
                  <a:lnTo>
                    <a:pt x="114717" y="506336"/>
                  </a:lnTo>
                  <a:lnTo>
                    <a:pt x="82068" y="478330"/>
                  </a:lnTo>
                  <a:lnTo>
                    <a:pt x="54062" y="445681"/>
                  </a:lnTo>
                  <a:lnTo>
                    <a:pt x="31275" y="408967"/>
                  </a:lnTo>
                  <a:lnTo>
                    <a:pt x="14284" y="368764"/>
                  </a:lnTo>
                  <a:lnTo>
                    <a:pt x="3667" y="325649"/>
                  </a:lnTo>
                  <a:lnTo>
                    <a:pt x="0" y="280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595107" y="1194226"/>
            <a:ext cx="313373" cy="1449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900" spc="-35" dirty="0">
                <a:latin typeface="Lato"/>
                <a:cs typeface="Lato"/>
              </a:rPr>
              <a:t>Text</a:t>
            </a:r>
            <a:r>
              <a:rPr sz="900" spc="-43" dirty="0">
                <a:latin typeface="Lato"/>
                <a:cs typeface="Lato"/>
              </a:rPr>
              <a:t> </a:t>
            </a:r>
            <a:r>
              <a:rPr sz="900" spc="-25" dirty="0">
                <a:latin typeface="Lato"/>
                <a:cs typeface="Lato"/>
              </a:rPr>
              <a:t>1</a:t>
            </a:r>
            <a:endParaRPr sz="900"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7106" y="2254709"/>
            <a:ext cx="855028" cy="778098"/>
          </a:xfrm>
          <a:prstGeom prst="rect">
            <a:avLst/>
          </a:prstGeom>
        </p:spPr>
        <p:txBody>
          <a:bodyPr vert="horz" wrap="square" lIns="0" tIns="150813" rIns="0" bIns="0" rtlCol="0">
            <a:spAutoFit/>
          </a:bodyPr>
          <a:lstStyle/>
          <a:p>
            <a:pPr marL="6350">
              <a:spcBef>
                <a:spcPts val="1188"/>
              </a:spcBef>
            </a:pPr>
            <a:r>
              <a:rPr sz="2000" spc="-5" dirty="0">
                <a:latin typeface="Lato"/>
                <a:cs typeface="Lato"/>
              </a:rPr>
              <a:t>Prompt</a:t>
            </a:r>
            <a:endParaRPr sz="2000">
              <a:latin typeface="Lato"/>
              <a:cs typeface="Lato"/>
            </a:endParaRPr>
          </a:p>
          <a:p>
            <a:pPr marL="260033">
              <a:spcBef>
                <a:spcPts val="800"/>
              </a:spcBef>
            </a:pPr>
            <a:r>
              <a:rPr spc="-48" dirty="0">
                <a:latin typeface="Lato"/>
                <a:cs typeface="Lato"/>
              </a:rPr>
              <a:t>Text</a:t>
            </a:r>
            <a:r>
              <a:rPr spc="-75" dirty="0">
                <a:latin typeface="Lato"/>
                <a:cs typeface="Lato"/>
              </a:rPr>
              <a:t> </a:t>
            </a:r>
            <a:r>
              <a:rPr spc="-25" dirty="0">
                <a:latin typeface="Lato"/>
                <a:cs typeface="Lato"/>
              </a:rPr>
              <a:t>4</a:t>
            </a:r>
            <a:endParaRPr>
              <a:latin typeface="Lato"/>
              <a:cs typeface="La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79193" y="1272093"/>
            <a:ext cx="3485515" cy="110325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58445" marR="608648" indent="-252413">
              <a:spcBef>
                <a:spcPts val="50"/>
              </a:spcBef>
              <a:buFont typeface="Arial"/>
              <a:buChar char="●"/>
              <a:tabLst>
                <a:tab pos="258445" algn="l"/>
              </a:tabLst>
            </a:pPr>
            <a:r>
              <a:rPr sz="1800" dirty="0">
                <a:latin typeface="Lato"/>
                <a:cs typeface="Lato"/>
              </a:rPr>
              <a:t>Each</a:t>
            </a:r>
            <a:r>
              <a:rPr sz="1800" spc="-102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text</a:t>
            </a:r>
            <a:r>
              <a:rPr sz="1800" spc="-102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in</a:t>
            </a:r>
            <a:r>
              <a:rPr sz="1800" spc="-10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vector</a:t>
            </a:r>
            <a:r>
              <a:rPr sz="1800" spc="-102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store</a:t>
            </a:r>
            <a:r>
              <a:rPr sz="1800" spc="-102" dirty="0">
                <a:latin typeface="Lato"/>
                <a:cs typeface="Lato"/>
              </a:rPr>
              <a:t> </a:t>
            </a:r>
            <a:r>
              <a:rPr sz="1800" spc="-13" dirty="0">
                <a:latin typeface="Lato"/>
                <a:cs typeface="Lato"/>
              </a:rPr>
              <a:t>is </a:t>
            </a:r>
            <a:r>
              <a:rPr sz="1800" dirty="0">
                <a:latin typeface="Lato"/>
                <a:cs typeface="Lato"/>
              </a:rPr>
              <a:t>identified</a:t>
            </a:r>
            <a:r>
              <a:rPr sz="1800" spc="-108" dirty="0">
                <a:latin typeface="Lato"/>
                <a:cs typeface="Lato"/>
              </a:rPr>
              <a:t> </a:t>
            </a:r>
            <a:r>
              <a:rPr sz="1800" spc="-20" dirty="0">
                <a:latin typeface="Lato"/>
                <a:cs typeface="Lato"/>
              </a:rPr>
              <a:t>by</a:t>
            </a:r>
            <a:r>
              <a:rPr sz="1800" spc="-108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</a:t>
            </a:r>
            <a:r>
              <a:rPr sz="1800" spc="-108" dirty="0">
                <a:latin typeface="Lato"/>
                <a:cs typeface="Lato"/>
              </a:rPr>
              <a:t> </a:t>
            </a:r>
            <a:r>
              <a:rPr sz="1800" spc="-13" dirty="0">
                <a:latin typeface="Lato"/>
                <a:cs typeface="Lato"/>
              </a:rPr>
              <a:t>key</a:t>
            </a:r>
            <a:endParaRPr sz="1800">
              <a:latin typeface="Lato"/>
              <a:cs typeface="Lato"/>
            </a:endParaRPr>
          </a:p>
          <a:p>
            <a:pPr marL="258445" marR="2540" indent="-252413">
              <a:lnSpc>
                <a:spcPts val="2160"/>
              </a:lnSpc>
              <a:spcBef>
                <a:spcPts val="5"/>
              </a:spcBef>
              <a:buFont typeface="Arial"/>
              <a:buChar char="●"/>
              <a:tabLst>
                <a:tab pos="258445" algn="l"/>
              </a:tabLst>
            </a:pPr>
            <a:r>
              <a:rPr sz="1800" dirty="0">
                <a:latin typeface="Lato"/>
                <a:cs typeface="Lato"/>
              </a:rPr>
              <a:t>Enables</a:t>
            </a:r>
            <a:r>
              <a:rPr sz="1800" spc="-9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</a:t>
            </a:r>
            <a:r>
              <a:rPr sz="1800" spc="-90" dirty="0">
                <a:latin typeface="Lato"/>
                <a:cs typeface="Lato"/>
              </a:rPr>
              <a:t> </a:t>
            </a:r>
            <a:r>
              <a:rPr sz="1800" b="1" dirty="0">
                <a:latin typeface="Lato"/>
                <a:cs typeface="Lato"/>
              </a:rPr>
              <a:t>citation</a:t>
            </a:r>
            <a:r>
              <a:rPr sz="1800" b="1" spc="-6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to</a:t>
            </a:r>
            <a:r>
              <a:rPr sz="1800" spc="-90" dirty="0">
                <a:latin typeface="Lato"/>
                <a:cs typeface="Lato"/>
              </a:rPr>
              <a:t> </a:t>
            </a:r>
            <a:r>
              <a:rPr sz="1800" spc="-13" dirty="0">
                <a:latin typeface="Lato"/>
                <a:cs typeface="Lato"/>
              </a:rPr>
              <a:t>be</a:t>
            </a:r>
            <a:r>
              <a:rPr sz="1800" spc="-9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included </a:t>
            </a:r>
            <a:r>
              <a:rPr sz="1800" dirty="0">
                <a:latin typeface="Lato"/>
                <a:cs typeface="Lato"/>
              </a:rPr>
              <a:t>in</a:t>
            </a:r>
            <a:r>
              <a:rPr sz="1800" spc="-102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completion</a:t>
            </a:r>
            <a:endParaRPr sz="1800">
              <a:latin typeface="Lato"/>
              <a:cs typeface="Lato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07074" y="1539684"/>
            <a:ext cx="2012633" cy="2204085"/>
          </a:xfrm>
          <a:custGeom>
            <a:avLst/>
            <a:gdLst/>
            <a:ahLst/>
            <a:cxnLst/>
            <a:rect l="l" t="t" r="r" b="b"/>
            <a:pathLst>
              <a:path w="4025265" h="4408170">
                <a:moveTo>
                  <a:pt x="547698" y="121799"/>
                </a:moveTo>
                <a:lnTo>
                  <a:pt x="557270" y="74397"/>
                </a:lnTo>
                <a:lnTo>
                  <a:pt x="583373" y="35681"/>
                </a:lnTo>
                <a:lnTo>
                  <a:pt x="622090" y="9574"/>
                </a:lnTo>
                <a:lnTo>
                  <a:pt x="669501" y="0"/>
                </a:lnTo>
                <a:lnTo>
                  <a:pt x="1988895" y="0"/>
                </a:lnTo>
                <a:lnTo>
                  <a:pt x="2035502" y="9278"/>
                </a:lnTo>
                <a:lnTo>
                  <a:pt x="2075020" y="35674"/>
                </a:lnTo>
                <a:lnTo>
                  <a:pt x="2101427" y="75193"/>
                </a:lnTo>
                <a:lnTo>
                  <a:pt x="2110695" y="121799"/>
                </a:lnTo>
                <a:lnTo>
                  <a:pt x="2110695" y="608998"/>
                </a:lnTo>
                <a:lnTo>
                  <a:pt x="2101125" y="656411"/>
                </a:lnTo>
                <a:lnTo>
                  <a:pt x="2075023" y="695126"/>
                </a:lnTo>
                <a:lnTo>
                  <a:pt x="2036308" y="721227"/>
                </a:lnTo>
                <a:lnTo>
                  <a:pt x="1988895" y="730798"/>
                </a:lnTo>
                <a:lnTo>
                  <a:pt x="669501" y="730798"/>
                </a:lnTo>
                <a:lnTo>
                  <a:pt x="622090" y="721227"/>
                </a:lnTo>
                <a:lnTo>
                  <a:pt x="583373" y="695126"/>
                </a:lnTo>
                <a:lnTo>
                  <a:pt x="557270" y="656411"/>
                </a:lnTo>
                <a:lnTo>
                  <a:pt x="547698" y="608998"/>
                </a:lnTo>
                <a:lnTo>
                  <a:pt x="547698" y="121799"/>
                </a:lnTo>
                <a:close/>
              </a:path>
              <a:path w="4025265" h="4408170">
                <a:moveTo>
                  <a:pt x="0" y="2500869"/>
                </a:moveTo>
                <a:lnTo>
                  <a:pt x="9571" y="2453457"/>
                </a:lnTo>
                <a:lnTo>
                  <a:pt x="35674" y="2414742"/>
                </a:lnTo>
                <a:lnTo>
                  <a:pt x="74391" y="2388640"/>
                </a:lnTo>
                <a:lnTo>
                  <a:pt x="121802" y="2379070"/>
                </a:lnTo>
                <a:lnTo>
                  <a:pt x="1988995" y="2379070"/>
                </a:lnTo>
                <a:lnTo>
                  <a:pt x="2035602" y="2388338"/>
                </a:lnTo>
                <a:lnTo>
                  <a:pt x="2075120" y="2414745"/>
                </a:lnTo>
                <a:lnTo>
                  <a:pt x="2101527" y="2454263"/>
                </a:lnTo>
                <a:lnTo>
                  <a:pt x="2110795" y="2500869"/>
                </a:lnTo>
                <a:lnTo>
                  <a:pt x="2110795" y="2988068"/>
                </a:lnTo>
                <a:lnTo>
                  <a:pt x="2101225" y="3035481"/>
                </a:lnTo>
                <a:lnTo>
                  <a:pt x="2075123" y="3074196"/>
                </a:lnTo>
                <a:lnTo>
                  <a:pt x="2036408" y="3100298"/>
                </a:lnTo>
                <a:lnTo>
                  <a:pt x="1988995" y="3109868"/>
                </a:lnTo>
                <a:lnTo>
                  <a:pt x="121802" y="3109868"/>
                </a:lnTo>
                <a:lnTo>
                  <a:pt x="74391" y="3100298"/>
                </a:lnTo>
                <a:lnTo>
                  <a:pt x="35674" y="3074196"/>
                </a:lnTo>
                <a:lnTo>
                  <a:pt x="9571" y="3035481"/>
                </a:lnTo>
                <a:lnTo>
                  <a:pt x="0" y="2988068"/>
                </a:lnTo>
                <a:lnTo>
                  <a:pt x="0" y="2500869"/>
                </a:lnTo>
                <a:close/>
              </a:path>
              <a:path w="4025265" h="4408170">
                <a:moveTo>
                  <a:pt x="1707546" y="3453168"/>
                </a:moveTo>
                <a:lnTo>
                  <a:pt x="1712588" y="3409398"/>
                </a:lnTo>
                <a:lnTo>
                  <a:pt x="1726950" y="3369217"/>
                </a:lnTo>
                <a:lnTo>
                  <a:pt x="1749487" y="3333772"/>
                </a:lnTo>
                <a:lnTo>
                  <a:pt x="1779050" y="3304208"/>
                </a:lnTo>
                <a:lnTo>
                  <a:pt x="1814496" y="3281672"/>
                </a:lnTo>
                <a:lnTo>
                  <a:pt x="1854676" y="3267310"/>
                </a:lnTo>
                <a:lnTo>
                  <a:pt x="1898446" y="3262268"/>
                </a:lnTo>
                <a:lnTo>
                  <a:pt x="3833842" y="3262268"/>
                </a:lnTo>
                <a:lnTo>
                  <a:pt x="3906889" y="3276805"/>
                </a:lnTo>
                <a:lnTo>
                  <a:pt x="3968817" y="3318193"/>
                </a:lnTo>
                <a:lnTo>
                  <a:pt x="4010204" y="3380121"/>
                </a:lnTo>
                <a:lnTo>
                  <a:pt x="4024741" y="3453168"/>
                </a:lnTo>
                <a:lnTo>
                  <a:pt x="4024741" y="4216766"/>
                </a:lnTo>
                <a:lnTo>
                  <a:pt x="4019699" y="4260536"/>
                </a:lnTo>
                <a:lnTo>
                  <a:pt x="4005337" y="4300716"/>
                </a:lnTo>
                <a:lnTo>
                  <a:pt x="3982801" y="4336161"/>
                </a:lnTo>
                <a:lnTo>
                  <a:pt x="3953237" y="4365725"/>
                </a:lnTo>
                <a:lnTo>
                  <a:pt x="3917792" y="4388261"/>
                </a:lnTo>
                <a:lnTo>
                  <a:pt x="3877611" y="4402624"/>
                </a:lnTo>
                <a:lnTo>
                  <a:pt x="3833842" y="4407666"/>
                </a:lnTo>
                <a:lnTo>
                  <a:pt x="1898446" y="4407666"/>
                </a:lnTo>
                <a:lnTo>
                  <a:pt x="1854676" y="4402624"/>
                </a:lnTo>
                <a:lnTo>
                  <a:pt x="1814496" y="4388261"/>
                </a:lnTo>
                <a:lnTo>
                  <a:pt x="1779050" y="4365725"/>
                </a:lnTo>
                <a:lnTo>
                  <a:pt x="1749487" y="4336161"/>
                </a:lnTo>
                <a:lnTo>
                  <a:pt x="1726950" y="4300716"/>
                </a:lnTo>
                <a:lnTo>
                  <a:pt x="1712588" y="4260536"/>
                </a:lnTo>
                <a:lnTo>
                  <a:pt x="1707546" y="4216766"/>
                </a:lnTo>
                <a:lnTo>
                  <a:pt x="1707546" y="3453168"/>
                </a:lnTo>
                <a:close/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"/>
          <p:cNvSpPr txBox="1">
            <a:spLocks noGrp="1"/>
          </p:cNvSpPr>
          <p:nvPr>
            <p:ph type="title"/>
          </p:nvPr>
        </p:nvSpPr>
        <p:spPr>
          <a:xfrm>
            <a:off x="727288" y="416025"/>
            <a:ext cx="7587074" cy="95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RAG (</a:t>
            </a:r>
            <a:r>
              <a:rPr lang="pt-PT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Retreived</a:t>
            </a: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Augmented</a:t>
            </a: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Generation</a:t>
            </a: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b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Bring</a:t>
            </a:r>
            <a:r>
              <a:rPr lang="pt-PT" sz="1500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it</a:t>
            </a:r>
            <a:r>
              <a:rPr lang="pt-PT" sz="1500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all</a:t>
            </a:r>
            <a:r>
              <a:rPr lang="pt-PT" sz="1500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together</a:t>
            </a:r>
            <a:endParaRPr sz="2700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3574236-9EF4-1195-31AF-51267E90F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4398"/>
          <a:stretch/>
        </p:blipFill>
        <p:spPr bwMode="auto">
          <a:xfrm>
            <a:off x="1763960" y="1363571"/>
            <a:ext cx="4814933" cy="31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604DD68-4AB8-549A-C48A-DFF3B8C4D8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7" t="58710"/>
          <a:stretch/>
        </p:blipFill>
        <p:spPr bwMode="auto">
          <a:xfrm>
            <a:off x="2381190" y="3318868"/>
            <a:ext cx="4592491" cy="130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770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"/>
          <p:cNvSpPr txBox="1">
            <a:spLocks noGrp="1"/>
          </p:cNvSpPr>
          <p:nvPr>
            <p:ph type="title"/>
          </p:nvPr>
        </p:nvSpPr>
        <p:spPr>
          <a:xfrm>
            <a:off x="727288" y="416025"/>
            <a:ext cx="7587074" cy="95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RAG (</a:t>
            </a:r>
            <a:r>
              <a:rPr lang="pt-PT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Retreived</a:t>
            </a: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Augmented</a:t>
            </a: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Generation</a:t>
            </a: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b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Bring</a:t>
            </a:r>
            <a:r>
              <a:rPr lang="pt-PT" sz="1500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it</a:t>
            </a:r>
            <a:r>
              <a:rPr lang="pt-PT" sz="1500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all</a:t>
            </a:r>
            <a:r>
              <a:rPr lang="pt-PT" sz="1500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together</a:t>
            </a:r>
            <a:endParaRPr sz="2700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3574236-9EF4-1195-31AF-51267E90F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4398"/>
          <a:stretch/>
        </p:blipFill>
        <p:spPr bwMode="auto">
          <a:xfrm>
            <a:off x="1763960" y="1363571"/>
            <a:ext cx="4814933" cy="31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604DD68-4AB8-549A-C48A-DFF3B8C4D8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7" t="58710"/>
          <a:stretch/>
        </p:blipFill>
        <p:spPr bwMode="auto">
          <a:xfrm>
            <a:off x="2381190" y="3318868"/>
            <a:ext cx="4592491" cy="130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33587F-9133-3365-E816-B710781A5D09}"/>
              </a:ext>
            </a:extLst>
          </p:cNvPr>
          <p:cNvSpPr/>
          <p:nvPr/>
        </p:nvSpPr>
        <p:spPr>
          <a:xfrm>
            <a:off x="1507162" y="1291857"/>
            <a:ext cx="6678288" cy="20270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sz="1050"/>
          </a:p>
        </p:txBody>
      </p:sp>
      <p:sp>
        <p:nvSpPr>
          <p:cNvPr id="4" name="Google Shape;447;p7">
            <a:extLst>
              <a:ext uri="{FF2B5EF4-FFF2-40B4-BE49-F238E27FC236}">
                <a16:creationId xmlns:a16="http://schemas.microsoft.com/office/drawing/2014/main" id="{0123EDF0-393B-80B3-D53D-B86CBBD418A2}"/>
              </a:ext>
            </a:extLst>
          </p:cNvPr>
          <p:cNvSpPr txBox="1">
            <a:spLocks/>
          </p:cNvSpPr>
          <p:nvPr/>
        </p:nvSpPr>
        <p:spPr>
          <a:xfrm>
            <a:off x="6748204" y="1427421"/>
            <a:ext cx="1267934" cy="28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AU" sz="150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Retreiver step</a:t>
            </a:r>
            <a:endParaRPr lang="en-AU" sz="150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C29798-B505-07D5-BDB7-26649D5B40E2}"/>
              </a:ext>
            </a:extLst>
          </p:cNvPr>
          <p:cNvSpPr/>
          <p:nvPr/>
        </p:nvSpPr>
        <p:spPr>
          <a:xfrm>
            <a:off x="1507162" y="3532667"/>
            <a:ext cx="6678288" cy="1121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sz="1050"/>
          </a:p>
        </p:txBody>
      </p:sp>
      <p:sp>
        <p:nvSpPr>
          <p:cNvPr id="6" name="Google Shape;447;p7">
            <a:extLst>
              <a:ext uri="{FF2B5EF4-FFF2-40B4-BE49-F238E27FC236}">
                <a16:creationId xmlns:a16="http://schemas.microsoft.com/office/drawing/2014/main" id="{CB9127F3-BC4D-54E0-567F-521A881587E1}"/>
              </a:ext>
            </a:extLst>
          </p:cNvPr>
          <p:cNvSpPr txBox="1">
            <a:spLocks/>
          </p:cNvSpPr>
          <p:nvPr/>
        </p:nvSpPr>
        <p:spPr>
          <a:xfrm>
            <a:off x="6476543" y="3588488"/>
            <a:ext cx="1606557" cy="28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AU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Generation step</a:t>
            </a:r>
            <a:endParaRPr lang="en-AU" sz="1500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34633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"/>
          <p:cNvSpPr txBox="1">
            <a:spLocks noGrp="1"/>
          </p:cNvSpPr>
          <p:nvPr>
            <p:ph type="title"/>
          </p:nvPr>
        </p:nvSpPr>
        <p:spPr>
          <a:xfrm>
            <a:off x="727288" y="416025"/>
            <a:ext cx="7587074" cy="95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RAG (</a:t>
            </a:r>
            <a:r>
              <a:rPr lang="pt-PT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Retreived</a:t>
            </a: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Augmented</a:t>
            </a: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Generation</a:t>
            </a: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b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Bring</a:t>
            </a:r>
            <a:r>
              <a:rPr lang="pt-PT" sz="1500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it</a:t>
            </a:r>
            <a:r>
              <a:rPr lang="pt-PT" sz="1500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all</a:t>
            </a:r>
            <a:r>
              <a:rPr lang="pt-PT" sz="1500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together</a:t>
            </a:r>
            <a:endParaRPr sz="2700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89216-1154-17B9-E486-1C58B6FA2D80}"/>
              </a:ext>
            </a:extLst>
          </p:cNvPr>
          <p:cNvSpPr txBox="1"/>
          <p:nvPr/>
        </p:nvSpPr>
        <p:spPr>
          <a:xfrm>
            <a:off x="645928" y="1196163"/>
            <a:ext cx="8293396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75" dirty="0">
                <a:solidFill>
                  <a:srgbClr val="00108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prompt</a:t>
            </a:r>
            <a:r>
              <a:rPr lang="en-GB" sz="675" dirty="0"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GB" sz="675" dirty="0">
                <a:solidFill>
                  <a:srgbClr val="0000FF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f</a:t>
            </a:r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"""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## INTRODUCTION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You are a Chatbot designed to help answer technical questions about the software at BNPP.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The user asked: "</a:t>
            </a:r>
            <a:r>
              <a:rPr lang="en-GB" sz="675" dirty="0">
                <a:solidFill>
                  <a:srgbClr val="0000FF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{</a:t>
            </a:r>
            <a:r>
              <a:rPr lang="en-GB" sz="675" dirty="0" err="1">
                <a:solidFill>
                  <a:srgbClr val="00108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user_question</a:t>
            </a:r>
            <a:r>
              <a:rPr lang="en-GB" sz="675" dirty="0">
                <a:solidFill>
                  <a:srgbClr val="0000FF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"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br>
              <a:rPr lang="en-GB" sz="675" dirty="0"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## CONTEXT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Technical Documentation for the software: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'''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0000FF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{</a:t>
            </a:r>
            <a:r>
              <a:rPr lang="en-GB" sz="675" dirty="0">
                <a:solidFill>
                  <a:srgbClr val="795E26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_</a:t>
            </a:r>
            <a:r>
              <a:rPr lang="en-GB" sz="675" dirty="0" err="1">
                <a:solidFill>
                  <a:srgbClr val="795E26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get_document_prompt</a:t>
            </a:r>
            <a:r>
              <a:rPr lang="en-GB" sz="675" dirty="0"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GB" sz="675" dirty="0">
                <a:solidFill>
                  <a:srgbClr val="00108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docs</a:t>
            </a:r>
            <a:r>
              <a:rPr lang="en-GB" sz="675" dirty="0">
                <a:highlight>
                  <a:srgbClr val="FFFFFF"/>
                </a:highlight>
                <a:latin typeface="Menlo" panose="020B0609030804020204" pitchFamily="49" charset="0"/>
              </a:rPr>
              <a:t>)</a:t>
            </a:r>
            <a:r>
              <a:rPr lang="en-GB" sz="675" dirty="0">
                <a:solidFill>
                  <a:srgbClr val="0000FF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'''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br>
              <a:rPr lang="en-GB" sz="675" dirty="0"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## RESTRICTIONS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Refer to the products by their names.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Be clear, transparent, and factual: only state what is in the context without providing opinions or subjectivity.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Answer the question based solely on the context above; if you do not know the answer, be clear with the user that you do not know.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Only respond to questions related to the products, avoiding jokes, offensive remarks, and discussions on religion or sexuality.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If the user does not provide sufficient context, do not answer and instead ask for more information on what the user wants to know.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br>
              <a:rPr lang="en-GB" sz="675" dirty="0"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## TASK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First, answer directly to the user, if possible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Second, point the user int he right direction of the documentation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br>
              <a:rPr lang="en-GB" sz="675" dirty="0"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## RESPONSE STRUCTURE: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'''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[answer text]]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br>
              <a:rPr lang="en-GB" sz="675" dirty="0"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Source: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• From pages [...] of the Technical Documentation for *Product1* (link)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• From pages [...] of the Technical Documentation for *Product2* (link)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'''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br>
              <a:rPr lang="en-GB" sz="675" dirty="0"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## CONVERSATION: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User: </a:t>
            </a:r>
            <a:r>
              <a:rPr lang="en-GB" sz="675" dirty="0">
                <a:solidFill>
                  <a:srgbClr val="0000FF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{</a:t>
            </a:r>
            <a:r>
              <a:rPr lang="en-GB" sz="675" dirty="0" err="1">
                <a:solidFill>
                  <a:srgbClr val="00108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user_question</a:t>
            </a:r>
            <a:r>
              <a:rPr lang="en-GB" sz="675" dirty="0">
                <a:solidFill>
                  <a:srgbClr val="0000FF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Agent: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675" dirty="0">
                <a:solidFill>
                  <a:srgbClr val="A31515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"""</a:t>
            </a:r>
            <a:endParaRPr lang="en-GB" sz="675" dirty="0">
              <a:highlight>
                <a:srgbClr val="FFFFFF"/>
              </a:highlight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926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"/>
          <p:cNvSpPr txBox="1">
            <a:spLocks noGrp="1"/>
          </p:cNvSpPr>
          <p:nvPr>
            <p:ph type="title"/>
          </p:nvPr>
        </p:nvSpPr>
        <p:spPr>
          <a:xfrm>
            <a:off x="727288" y="416025"/>
            <a:ext cx="7587074" cy="95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RAG (</a:t>
            </a:r>
            <a:r>
              <a:rPr lang="pt-PT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Retreived</a:t>
            </a: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Augmented</a:t>
            </a: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Generation</a:t>
            </a: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b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Bring</a:t>
            </a:r>
            <a:r>
              <a:rPr lang="pt-PT" sz="1500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it</a:t>
            </a:r>
            <a:r>
              <a:rPr lang="pt-PT" sz="1500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all</a:t>
            </a:r>
            <a:r>
              <a:rPr lang="pt-PT" sz="1500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pt-PT" sz="1500" dirty="0" err="1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together</a:t>
            </a:r>
            <a:endParaRPr sz="2700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4" name="Picture 2" descr="Implementing RAG with Langchain and Hugging Face | by Akriti Upadhyay |  Accredian | Medium">
            <a:extLst>
              <a:ext uri="{FF2B5EF4-FFF2-40B4-BE49-F238E27FC236}">
                <a16:creationId xmlns:a16="http://schemas.microsoft.com/office/drawing/2014/main" id="{BEC04C6D-A1FD-3CBC-1A69-6C0594D3B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26" y="1419579"/>
            <a:ext cx="8018394" cy="339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91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47;p7">
            <a:extLst>
              <a:ext uri="{FF2B5EF4-FFF2-40B4-BE49-F238E27FC236}">
                <a16:creationId xmlns:a16="http://schemas.microsoft.com/office/drawing/2014/main" id="{DD35F023-034D-521D-53AF-C9DA6794B714}"/>
              </a:ext>
            </a:extLst>
          </p:cNvPr>
          <p:cNvSpPr txBox="1">
            <a:spLocks/>
          </p:cNvSpPr>
          <p:nvPr/>
        </p:nvSpPr>
        <p:spPr>
          <a:xfrm>
            <a:off x="727289" y="416025"/>
            <a:ext cx="5836797" cy="2155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pt-PT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Embeddings</a:t>
            </a:r>
            <a:r>
              <a:rPr lang="pt-PT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pt-PT" sz="2700" dirty="0" err="1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From</a:t>
            </a:r>
            <a:r>
              <a:rPr lang="pt-PT" sz="2700" dirty="0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</a:t>
            </a:r>
            <a:r>
              <a:rPr lang="pt-PT" sz="2700" dirty="0" err="1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words</a:t>
            </a:r>
            <a:r>
              <a:rPr lang="pt-PT" sz="2700" dirty="0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to </a:t>
            </a:r>
            <a:r>
              <a:rPr lang="pt-PT" sz="2700" dirty="0" err="1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numbers</a:t>
            </a:r>
            <a:endParaRPr lang="pt-PT" sz="27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>
              <a:buSzPts val="1100"/>
            </a:pPr>
            <a:endParaRPr lang="pt-PT" sz="27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E2DDA7-293C-50C3-D64F-F51BEFA87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868" y="1782568"/>
            <a:ext cx="3832931" cy="2265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A02BF1-78DF-4CA3-E1C5-9F424449EB94}"/>
              </a:ext>
            </a:extLst>
          </p:cNvPr>
          <p:cNvSpPr txBox="1"/>
          <p:nvPr/>
        </p:nvSpPr>
        <p:spPr>
          <a:xfrm>
            <a:off x="478537" y="1937148"/>
            <a:ext cx="4301216" cy="163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SzPts val="1100"/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036A6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14313" indent="-214313">
              <a:buSzPts val="1100"/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036A6E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buSzPts val="1100"/>
            </a:pPr>
            <a:r>
              <a:rPr lang="en-US" sz="1800" b="1" dirty="0">
                <a:solidFill>
                  <a:srgbClr val="036A6E"/>
                </a:solidFill>
                <a:latin typeface="Inter"/>
                <a:ea typeface="Inter"/>
                <a:cs typeface="Inter"/>
                <a:sym typeface="Inter"/>
              </a:rPr>
              <a:t>Tokenization is the act of splitting strings into lists of “tokens” (not words, but very close)</a:t>
            </a:r>
            <a:endParaRPr lang="en-US" sz="1200" b="1" i="1" dirty="0">
              <a:solidFill>
                <a:srgbClr val="036A6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14313" indent="-214313">
              <a:buSzPts val="1100"/>
              <a:buFont typeface="Arial" panose="020B0604020202020204" pitchFamily="34" charset="0"/>
              <a:buChar char="•"/>
            </a:pPr>
            <a:endParaRPr lang="en-US" sz="788" b="1" dirty="0">
              <a:solidFill>
                <a:srgbClr val="036A6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14313" indent="-214313">
              <a:buSzPts val="1100"/>
              <a:buFont typeface="Arial" panose="020B0604020202020204" pitchFamily="34" charset="0"/>
              <a:buChar char="•"/>
            </a:pPr>
            <a:endParaRPr lang="en-US" sz="825" b="1" dirty="0">
              <a:solidFill>
                <a:srgbClr val="036A6E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96749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"/>
          <p:cNvSpPr txBox="1">
            <a:spLocks noGrp="1"/>
          </p:cNvSpPr>
          <p:nvPr>
            <p:ph type="title"/>
          </p:nvPr>
        </p:nvSpPr>
        <p:spPr>
          <a:xfrm>
            <a:off x="1033645" y="2111885"/>
            <a:ext cx="7587074" cy="1718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Lets code this out?</a:t>
            </a:r>
            <a:endParaRPr lang="en-GB" sz="54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88795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47;p7">
            <a:extLst>
              <a:ext uri="{FF2B5EF4-FFF2-40B4-BE49-F238E27FC236}">
                <a16:creationId xmlns:a16="http://schemas.microsoft.com/office/drawing/2014/main" id="{DD35F023-034D-521D-53AF-C9DA6794B714}"/>
              </a:ext>
            </a:extLst>
          </p:cNvPr>
          <p:cNvSpPr txBox="1">
            <a:spLocks/>
          </p:cNvSpPr>
          <p:nvPr/>
        </p:nvSpPr>
        <p:spPr>
          <a:xfrm>
            <a:off x="727289" y="416025"/>
            <a:ext cx="5836797" cy="2155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70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Embeddings </a:t>
            </a:r>
          </a:p>
          <a:p>
            <a:pPr>
              <a:lnSpc>
                <a:spcPct val="100000"/>
              </a:lnSpc>
            </a:pPr>
            <a:r>
              <a:rPr lang="en-US" sz="2700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From words to numbers</a:t>
            </a:r>
          </a:p>
          <a:p>
            <a:pPr>
              <a:buSzPts val="1100"/>
            </a:pPr>
            <a:endParaRPr lang="en-US" sz="270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9F87B71-7FB2-9F69-4ECA-B83995E6C08C}"/>
              </a:ext>
            </a:extLst>
          </p:cNvPr>
          <p:cNvSpPr/>
          <p:nvPr/>
        </p:nvSpPr>
        <p:spPr>
          <a:xfrm>
            <a:off x="282742" y="1734714"/>
            <a:ext cx="8578516" cy="2155725"/>
          </a:xfrm>
          <a:custGeom>
            <a:avLst/>
            <a:gdLst/>
            <a:ahLst/>
            <a:cxnLst/>
            <a:rect l="l" t="t" r="r" b="b"/>
            <a:pathLst>
              <a:path w="16071817" h="3861056">
                <a:moveTo>
                  <a:pt x="0" y="0"/>
                </a:moveTo>
                <a:lnTo>
                  <a:pt x="16071817" y="0"/>
                </a:lnTo>
                <a:lnTo>
                  <a:pt x="16071817" y="3861056"/>
                </a:lnTo>
                <a:lnTo>
                  <a:pt x="0" y="3861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T" sz="1050"/>
          </a:p>
        </p:txBody>
      </p:sp>
    </p:spTree>
    <p:extLst>
      <p:ext uri="{BB962C8B-B14F-4D97-AF65-F5344CB8AC3E}">
        <p14:creationId xmlns:p14="http://schemas.microsoft.com/office/powerpoint/2010/main" val="4053477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47;p7">
            <a:extLst>
              <a:ext uri="{FF2B5EF4-FFF2-40B4-BE49-F238E27FC236}">
                <a16:creationId xmlns:a16="http://schemas.microsoft.com/office/drawing/2014/main" id="{DD35F023-034D-521D-53AF-C9DA6794B714}"/>
              </a:ext>
            </a:extLst>
          </p:cNvPr>
          <p:cNvSpPr txBox="1">
            <a:spLocks/>
          </p:cNvSpPr>
          <p:nvPr/>
        </p:nvSpPr>
        <p:spPr>
          <a:xfrm>
            <a:off x="727289" y="416025"/>
            <a:ext cx="5836797" cy="96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Embeddings </a:t>
            </a:r>
          </a:p>
          <a:p>
            <a:pPr>
              <a:lnSpc>
                <a:spcPct val="100000"/>
              </a:lnSpc>
            </a:pPr>
            <a:r>
              <a:rPr lang="en-US" sz="2700" dirty="0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From words to numbers</a:t>
            </a:r>
          </a:p>
          <a:p>
            <a:pPr>
              <a:buSzPts val="1100"/>
            </a:pPr>
            <a:endParaRPr lang="en-US" sz="27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" name="Google Shape;447;p7">
            <a:extLst>
              <a:ext uri="{FF2B5EF4-FFF2-40B4-BE49-F238E27FC236}">
                <a16:creationId xmlns:a16="http://schemas.microsoft.com/office/drawing/2014/main" id="{1A1E5630-352D-3901-0275-BD3B0B998561}"/>
              </a:ext>
            </a:extLst>
          </p:cNvPr>
          <p:cNvSpPr txBox="1">
            <a:spLocks/>
          </p:cNvSpPr>
          <p:nvPr/>
        </p:nvSpPr>
        <p:spPr>
          <a:xfrm>
            <a:off x="889415" y="1787625"/>
            <a:ext cx="7099253" cy="78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What if we could represent the words via its “meaning” and not its letters?</a:t>
            </a: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>
              <a:buSzPts val="1100"/>
            </a:pP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5" name="Google Shape;447;p7">
            <a:extLst>
              <a:ext uri="{FF2B5EF4-FFF2-40B4-BE49-F238E27FC236}">
                <a16:creationId xmlns:a16="http://schemas.microsoft.com/office/drawing/2014/main" id="{8D99DCF5-370C-0511-D5E4-44A89A29B5F7}"/>
              </a:ext>
            </a:extLst>
          </p:cNvPr>
          <p:cNvSpPr txBox="1">
            <a:spLocks/>
          </p:cNvSpPr>
          <p:nvPr/>
        </p:nvSpPr>
        <p:spPr>
          <a:xfrm>
            <a:off x="558501" y="2975743"/>
            <a:ext cx="301487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Using only “letters”</a:t>
            </a: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>
              <a:buSzPts val="1100"/>
            </a:pP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7" name="Google Shape;447;p7">
            <a:extLst>
              <a:ext uri="{FF2B5EF4-FFF2-40B4-BE49-F238E27FC236}">
                <a16:creationId xmlns:a16="http://schemas.microsoft.com/office/drawing/2014/main" id="{F7572F47-3E66-D472-00AA-9C47B74E1BF0}"/>
              </a:ext>
            </a:extLst>
          </p:cNvPr>
          <p:cNvSpPr txBox="1">
            <a:spLocks/>
          </p:cNvSpPr>
          <p:nvPr/>
        </p:nvSpPr>
        <p:spPr>
          <a:xfrm>
            <a:off x="566895" y="4147776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Lab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8" name="Google Shape;447;p7">
            <a:extLst>
              <a:ext uri="{FF2B5EF4-FFF2-40B4-BE49-F238E27FC236}">
                <a16:creationId xmlns:a16="http://schemas.microsoft.com/office/drawing/2014/main" id="{18D00F21-EEAF-A8F0-A3D2-ADD172D3D8C0}"/>
              </a:ext>
            </a:extLst>
          </p:cNvPr>
          <p:cNvSpPr txBox="1">
            <a:spLocks/>
          </p:cNvSpPr>
          <p:nvPr/>
        </p:nvSpPr>
        <p:spPr>
          <a:xfrm>
            <a:off x="1230454" y="3735475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Student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9" name="Google Shape;447;p7">
            <a:extLst>
              <a:ext uri="{FF2B5EF4-FFF2-40B4-BE49-F238E27FC236}">
                <a16:creationId xmlns:a16="http://schemas.microsoft.com/office/drawing/2014/main" id="{B2EAF08A-600D-2A44-DEF0-D9929B9A26AB}"/>
              </a:ext>
            </a:extLst>
          </p:cNvPr>
          <p:cNvSpPr txBox="1">
            <a:spLocks/>
          </p:cNvSpPr>
          <p:nvPr/>
        </p:nvSpPr>
        <p:spPr>
          <a:xfrm>
            <a:off x="1977794" y="4133042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Exercise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0" name="Google Shape;447;p7">
            <a:extLst>
              <a:ext uri="{FF2B5EF4-FFF2-40B4-BE49-F238E27FC236}">
                <a16:creationId xmlns:a16="http://schemas.microsoft.com/office/drawing/2014/main" id="{C1BB8228-6008-0B69-4758-704D0037B348}"/>
              </a:ext>
            </a:extLst>
          </p:cNvPr>
          <p:cNvSpPr txBox="1">
            <a:spLocks/>
          </p:cNvSpPr>
          <p:nvPr/>
        </p:nvSpPr>
        <p:spPr>
          <a:xfrm>
            <a:off x="4750454" y="2995092"/>
            <a:ext cx="3826652" cy="1248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100" i="1" dirty="0">
                <a:solidFill>
                  <a:srgbClr val="00915A"/>
                </a:solidFill>
                <a:latin typeface="Inter"/>
                <a:ea typeface="Inter"/>
                <a:cs typeface="Inter"/>
                <a:sym typeface="Inter"/>
              </a:rPr>
              <a:t>User query: “Someone in my class had a question!</a:t>
            </a:r>
            <a:endParaRPr lang="en-US" sz="2100" i="1" dirty="0">
              <a:solidFill>
                <a:srgbClr val="00915A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3E026FB7-D0BF-4431-BCA4-AF011B855853}"/>
              </a:ext>
            </a:extLst>
          </p:cNvPr>
          <p:cNvSpPr/>
          <p:nvPr/>
        </p:nvSpPr>
        <p:spPr>
          <a:xfrm rot="18785456">
            <a:off x="3685881" y="3301711"/>
            <a:ext cx="685800" cy="690277"/>
          </a:xfrm>
          <a:prstGeom prst="plus">
            <a:avLst>
              <a:gd name="adj" fmla="val 41279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sz="1050"/>
          </a:p>
        </p:txBody>
      </p:sp>
      <p:sp>
        <p:nvSpPr>
          <p:cNvPr id="12" name="Google Shape;447;p7">
            <a:extLst>
              <a:ext uri="{FF2B5EF4-FFF2-40B4-BE49-F238E27FC236}">
                <a16:creationId xmlns:a16="http://schemas.microsoft.com/office/drawing/2014/main" id="{47A80251-1425-658E-F322-1C8BB3AA3381}"/>
              </a:ext>
            </a:extLst>
          </p:cNvPr>
          <p:cNvSpPr txBox="1">
            <a:spLocks/>
          </p:cNvSpPr>
          <p:nvPr/>
        </p:nvSpPr>
        <p:spPr>
          <a:xfrm>
            <a:off x="3365222" y="3089233"/>
            <a:ext cx="1327118" cy="259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No Match</a:t>
            </a:r>
            <a:endParaRPr lang="en-US" sz="1350" i="1" u="sng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014234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47;p7">
            <a:extLst>
              <a:ext uri="{FF2B5EF4-FFF2-40B4-BE49-F238E27FC236}">
                <a16:creationId xmlns:a16="http://schemas.microsoft.com/office/drawing/2014/main" id="{DD35F023-034D-521D-53AF-C9DA6794B714}"/>
              </a:ext>
            </a:extLst>
          </p:cNvPr>
          <p:cNvSpPr txBox="1">
            <a:spLocks/>
          </p:cNvSpPr>
          <p:nvPr/>
        </p:nvSpPr>
        <p:spPr>
          <a:xfrm>
            <a:off x="727289" y="416025"/>
            <a:ext cx="5836797" cy="96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Embeddings </a:t>
            </a:r>
          </a:p>
          <a:p>
            <a:pPr>
              <a:lnSpc>
                <a:spcPct val="100000"/>
              </a:lnSpc>
            </a:pPr>
            <a:r>
              <a:rPr lang="en-US" sz="2700" dirty="0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From words to numbers</a:t>
            </a:r>
          </a:p>
          <a:p>
            <a:pPr>
              <a:buSzPts val="1100"/>
            </a:pPr>
            <a:endParaRPr lang="en-US" sz="27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" name="Google Shape;447;p7">
            <a:extLst>
              <a:ext uri="{FF2B5EF4-FFF2-40B4-BE49-F238E27FC236}">
                <a16:creationId xmlns:a16="http://schemas.microsoft.com/office/drawing/2014/main" id="{1A1E5630-352D-3901-0275-BD3B0B998561}"/>
              </a:ext>
            </a:extLst>
          </p:cNvPr>
          <p:cNvSpPr txBox="1">
            <a:spLocks/>
          </p:cNvSpPr>
          <p:nvPr/>
        </p:nvSpPr>
        <p:spPr>
          <a:xfrm>
            <a:off x="210300" y="1287277"/>
            <a:ext cx="3681004" cy="376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Training data:</a:t>
            </a:r>
          </a:p>
          <a:p>
            <a:pPr algn="l"/>
            <a:endParaRPr lang="en-GB" sz="788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ui-sans-serif"/>
            </a:endParaRP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FROM DOCUMENTATION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dashboard, leveraging data from C1st and C3, tracks revenues and CVC for pilots and contributors.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uses C1st and C3 databases to highlight revenues and CVC metrics.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In Cockpit Portfolio, C1st and C3 data inform revenues and CVC for pilots and contributors.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shows revenues and CVC, using C1st and C3 data sources.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dashboard integrates C1st and C3 data for revenues and CVC insights.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leverages C1st and C3 to display revenues and CVC metrics.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uses C1st and C3 databases to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analyze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revenues and CVC for pilots and contributors.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….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leverages data from C1st and C3 to present revenues and CVC.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provides revenues and CVC insights using C1st and C3 data.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extracts revenues and CVC metrics from C1st and C3.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dashboard highlights revenues and CVC from C1st and C3.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analyzes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revenues and CVC using C1st and C3 databases.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leverages C1st and C3 to monitor revenues and CVC.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displays revenues and CVC metrics, using data from C1st and C3.</a:t>
            </a:r>
          </a:p>
          <a:p>
            <a:pPr algn="l"/>
            <a:endParaRPr lang="en-GB" sz="788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ui-sans-serif"/>
            </a:endParaRP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FROM USERS’ EMAILS: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"Where is my dashboard? I think it is called Cockpit Portfolio, and it uses data from C1st and C3 to track revenues and CVC for pilots and contributors."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"Can I see revenues and CVC in the Client Cockpit using data from C1st and C3?"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"Is the Cockpit Portfolio dashboard integrating C1st and C3 data for revenues and CVC insights?"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"Does Client Cockpit show revenues and CVC metrics using C1st and C3 databases?"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"How does the Cockpit Portfolio leverage C1st and C3 data to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analyze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revenues and CVC for pilots and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contributors?"and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CVC from C1st and C3?"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"Is Client Cockpit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analyzing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revenues and CVC using C1st and C3 databases?"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"Does Cockpit Portfolio leverage C1st and C3 to monitor revenues and CVC?"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"Can Client Cockpit display revenues and CVC metrics using data from C1st and C3?"</a:t>
            </a:r>
          </a:p>
          <a:p>
            <a:pPr algn="l"/>
            <a:endParaRPr lang="en-GB" sz="788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ui-sans-serif"/>
            </a:endParaRPr>
          </a:p>
          <a:p>
            <a:pPr algn="l"/>
            <a:endParaRPr lang="en-GB" sz="788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ui-sans-serif"/>
            </a:endParaRPr>
          </a:p>
          <a:p>
            <a:pPr>
              <a:buSzPts val="1100"/>
            </a:pP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6" name="Google Shape;447;p7">
            <a:extLst>
              <a:ext uri="{FF2B5EF4-FFF2-40B4-BE49-F238E27FC236}">
                <a16:creationId xmlns:a16="http://schemas.microsoft.com/office/drawing/2014/main" id="{28AE2F56-07CA-9D9C-640F-30F2D09AFCCD}"/>
              </a:ext>
            </a:extLst>
          </p:cNvPr>
          <p:cNvSpPr txBox="1">
            <a:spLocks/>
          </p:cNvSpPr>
          <p:nvPr/>
        </p:nvSpPr>
        <p:spPr>
          <a:xfrm>
            <a:off x="5773534" y="129676"/>
            <a:ext cx="3370466" cy="5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Using Semantic Similarity</a:t>
            </a: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>
              <a:buSzPts val="1100"/>
            </a:pP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0" name="Google Shape;447;p7">
            <a:extLst>
              <a:ext uri="{FF2B5EF4-FFF2-40B4-BE49-F238E27FC236}">
                <a16:creationId xmlns:a16="http://schemas.microsoft.com/office/drawing/2014/main" id="{51C232B6-306E-39D9-7F4C-216C11FD3617}"/>
              </a:ext>
            </a:extLst>
          </p:cNvPr>
          <p:cNvSpPr txBox="1">
            <a:spLocks/>
          </p:cNvSpPr>
          <p:nvPr/>
        </p:nvSpPr>
        <p:spPr>
          <a:xfrm>
            <a:off x="5355168" y="1102758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Dashboard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1" name="Google Shape;447;p7">
            <a:extLst>
              <a:ext uri="{FF2B5EF4-FFF2-40B4-BE49-F238E27FC236}">
                <a16:creationId xmlns:a16="http://schemas.microsoft.com/office/drawing/2014/main" id="{9D9CC337-189C-07FA-01E5-43AD6D8375CC}"/>
              </a:ext>
            </a:extLst>
          </p:cNvPr>
          <p:cNvSpPr txBox="1">
            <a:spLocks/>
          </p:cNvSpPr>
          <p:nvPr/>
        </p:nvSpPr>
        <p:spPr>
          <a:xfrm>
            <a:off x="4447593" y="1471794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Tableau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2" name="Google Shape;447;p7">
            <a:extLst>
              <a:ext uri="{FF2B5EF4-FFF2-40B4-BE49-F238E27FC236}">
                <a16:creationId xmlns:a16="http://schemas.microsoft.com/office/drawing/2014/main" id="{1719FAC3-BEFB-121D-2C72-42465B64FFD2}"/>
              </a:ext>
            </a:extLst>
          </p:cNvPr>
          <p:cNvSpPr txBox="1">
            <a:spLocks/>
          </p:cNvSpPr>
          <p:nvPr/>
        </p:nvSpPr>
        <p:spPr>
          <a:xfrm>
            <a:off x="5069938" y="1690307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Pilot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3" name="Google Shape;447;p7">
            <a:extLst>
              <a:ext uri="{FF2B5EF4-FFF2-40B4-BE49-F238E27FC236}">
                <a16:creationId xmlns:a16="http://schemas.microsoft.com/office/drawing/2014/main" id="{6D797DC4-A933-ED91-0634-0F3086A7ECDC}"/>
              </a:ext>
            </a:extLst>
          </p:cNvPr>
          <p:cNvSpPr txBox="1">
            <a:spLocks/>
          </p:cNvSpPr>
          <p:nvPr/>
        </p:nvSpPr>
        <p:spPr>
          <a:xfrm>
            <a:off x="5977513" y="1728378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Contributors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4" name="Google Shape;447;p7">
            <a:extLst>
              <a:ext uri="{FF2B5EF4-FFF2-40B4-BE49-F238E27FC236}">
                <a16:creationId xmlns:a16="http://schemas.microsoft.com/office/drawing/2014/main" id="{C06CED61-24EF-1AAF-411F-41DC8EB3121B}"/>
              </a:ext>
            </a:extLst>
          </p:cNvPr>
          <p:cNvSpPr txBox="1">
            <a:spLocks/>
          </p:cNvSpPr>
          <p:nvPr/>
        </p:nvSpPr>
        <p:spPr>
          <a:xfrm>
            <a:off x="6885088" y="1379604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C1st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5" name="Google Shape;447;p7">
            <a:extLst>
              <a:ext uri="{FF2B5EF4-FFF2-40B4-BE49-F238E27FC236}">
                <a16:creationId xmlns:a16="http://schemas.microsoft.com/office/drawing/2014/main" id="{6ED04B7E-9D1A-A1C9-3CBF-CA77062C41ED}"/>
              </a:ext>
            </a:extLst>
          </p:cNvPr>
          <p:cNvSpPr txBox="1">
            <a:spLocks/>
          </p:cNvSpPr>
          <p:nvPr/>
        </p:nvSpPr>
        <p:spPr>
          <a:xfrm>
            <a:off x="3912243" y="2191757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Revenues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6" name="Google Shape;447;p7">
            <a:extLst>
              <a:ext uri="{FF2B5EF4-FFF2-40B4-BE49-F238E27FC236}">
                <a16:creationId xmlns:a16="http://schemas.microsoft.com/office/drawing/2014/main" id="{0F49ED43-ADD4-DE5D-582F-17C6F8077953}"/>
              </a:ext>
            </a:extLst>
          </p:cNvPr>
          <p:cNvSpPr txBox="1">
            <a:spLocks/>
          </p:cNvSpPr>
          <p:nvPr/>
        </p:nvSpPr>
        <p:spPr>
          <a:xfrm>
            <a:off x="4308555" y="1911431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C3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7" name="Google Shape;447;p7">
            <a:extLst>
              <a:ext uri="{FF2B5EF4-FFF2-40B4-BE49-F238E27FC236}">
                <a16:creationId xmlns:a16="http://schemas.microsoft.com/office/drawing/2014/main" id="{4E57C7F5-5DB2-2C00-6B10-9059BD0AF1A3}"/>
              </a:ext>
            </a:extLst>
          </p:cNvPr>
          <p:cNvSpPr txBox="1">
            <a:spLocks/>
          </p:cNvSpPr>
          <p:nvPr/>
        </p:nvSpPr>
        <p:spPr>
          <a:xfrm>
            <a:off x="5069937" y="2199559"/>
            <a:ext cx="727139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CVC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0" name="Google Shape;447;p7">
            <a:extLst>
              <a:ext uri="{FF2B5EF4-FFF2-40B4-BE49-F238E27FC236}">
                <a16:creationId xmlns:a16="http://schemas.microsoft.com/office/drawing/2014/main" id="{186AC306-B428-1055-679F-4345BF410BFA}"/>
              </a:ext>
            </a:extLst>
          </p:cNvPr>
          <p:cNvSpPr txBox="1">
            <a:spLocks/>
          </p:cNvSpPr>
          <p:nvPr/>
        </p:nvSpPr>
        <p:spPr>
          <a:xfrm>
            <a:off x="6465542" y="1018413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Cockpit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1" name="Google Shape;447;p7">
            <a:extLst>
              <a:ext uri="{FF2B5EF4-FFF2-40B4-BE49-F238E27FC236}">
                <a16:creationId xmlns:a16="http://schemas.microsoft.com/office/drawing/2014/main" id="{B1487542-6EA2-5A0E-2CC6-2C02A583C57D}"/>
              </a:ext>
            </a:extLst>
          </p:cNvPr>
          <p:cNvSpPr txBox="1">
            <a:spLocks/>
          </p:cNvSpPr>
          <p:nvPr/>
        </p:nvSpPr>
        <p:spPr>
          <a:xfrm>
            <a:off x="5648592" y="2233037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Client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2" name="Google Shape;447;p7">
            <a:extLst>
              <a:ext uri="{FF2B5EF4-FFF2-40B4-BE49-F238E27FC236}">
                <a16:creationId xmlns:a16="http://schemas.microsoft.com/office/drawing/2014/main" id="{774D851E-E2AB-EB49-E408-F1C7E4C5234A}"/>
              </a:ext>
            </a:extLst>
          </p:cNvPr>
          <p:cNvSpPr txBox="1">
            <a:spLocks/>
          </p:cNvSpPr>
          <p:nvPr/>
        </p:nvSpPr>
        <p:spPr>
          <a:xfrm>
            <a:off x="7304631" y="2001650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Portfolio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238386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47;p7">
            <a:extLst>
              <a:ext uri="{FF2B5EF4-FFF2-40B4-BE49-F238E27FC236}">
                <a16:creationId xmlns:a16="http://schemas.microsoft.com/office/drawing/2014/main" id="{DD35F023-034D-521D-53AF-C9DA6794B714}"/>
              </a:ext>
            </a:extLst>
          </p:cNvPr>
          <p:cNvSpPr txBox="1">
            <a:spLocks/>
          </p:cNvSpPr>
          <p:nvPr/>
        </p:nvSpPr>
        <p:spPr>
          <a:xfrm>
            <a:off x="727289" y="416025"/>
            <a:ext cx="5836797" cy="96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Embeddings </a:t>
            </a:r>
          </a:p>
          <a:p>
            <a:pPr>
              <a:lnSpc>
                <a:spcPct val="100000"/>
              </a:lnSpc>
            </a:pPr>
            <a:r>
              <a:rPr lang="en-US" sz="2700" dirty="0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From words to numbers</a:t>
            </a:r>
          </a:p>
          <a:p>
            <a:pPr>
              <a:buSzPts val="1100"/>
            </a:pPr>
            <a:endParaRPr lang="en-US" sz="27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" name="Google Shape;447;p7">
            <a:extLst>
              <a:ext uri="{FF2B5EF4-FFF2-40B4-BE49-F238E27FC236}">
                <a16:creationId xmlns:a16="http://schemas.microsoft.com/office/drawing/2014/main" id="{1A1E5630-352D-3901-0275-BD3B0B998561}"/>
              </a:ext>
            </a:extLst>
          </p:cNvPr>
          <p:cNvSpPr txBox="1">
            <a:spLocks/>
          </p:cNvSpPr>
          <p:nvPr/>
        </p:nvSpPr>
        <p:spPr>
          <a:xfrm>
            <a:off x="210300" y="1287277"/>
            <a:ext cx="3681004" cy="376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Training data:</a:t>
            </a:r>
          </a:p>
          <a:p>
            <a:pPr algn="l"/>
            <a:endParaRPr lang="en-GB" sz="788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ui-sans-serif"/>
            </a:endParaRP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FROM DOCUMENTATION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dashboard, leveraging data from C1st and C3, tracks revenues and CVC for pilots and contributors.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uses C1st and C3 databases to highlight revenues and CVC metrics.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In Cockpit Portfolio, C1st and C3 data inform revenues and CVC for pilots and contributors.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shows revenues and CVC, using C1st and C3 data sources.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dashboard integrates C1st and C3 data for revenues and CVC insights.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leverages C1st and C3 to display revenues and CVC metrics.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uses C1st and C3 databases to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analyze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revenues and CVC for pilots and contributors.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….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leverages data from C1st and C3 to present revenues and CVC.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provides revenues and CVC insights using C1st and C3 data.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extracts revenues and CVC metrics from C1st and C3.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dashboard highlights revenues and CVC from C1st and C3.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analyzes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revenues and CVC using C1st and C3 databases.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leverages C1st and C3 to monitor revenues and CVC.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displays revenues and CVC metrics, using data from C1st and C3.</a:t>
            </a:r>
          </a:p>
          <a:p>
            <a:pPr algn="l"/>
            <a:endParaRPr lang="en-GB" sz="788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ui-sans-serif"/>
            </a:endParaRP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FROM USERS’ EMAILS: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"Where is my dashboard? I think it is called Cockpit Portfolio, and it uses data from C1st and C3 to track revenues and CVC for pilots and contributors."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"Can I see revenues and CVC in the Client Cockpit using data from C1st and C3?"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"Is the Cockpit Portfolio dashboard integrating C1st and C3 data for revenues and CVC insights?"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"Does Client Cockpit show revenues and CVC metrics using C1st and C3 databases?"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"How does the Cockpit Portfolio leverage C1st and C3 data to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analyze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revenues and CVC for pilots and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contributors?"and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CVC from C1st and C3?"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"Is Client Cockpit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analyzing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revenues and CVC using C1st and C3 databases?"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"Does Cockpit Portfolio leverage C1st and C3 to monitor revenues and CVC?"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"Can Client Cockpit display revenues and CVC metrics using data from C1st and C3?"</a:t>
            </a:r>
          </a:p>
          <a:p>
            <a:pPr algn="l"/>
            <a:endParaRPr lang="en-GB" sz="788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ui-sans-serif"/>
            </a:endParaRPr>
          </a:p>
          <a:p>
            <a:pPr algn="l"/>
            <a:endParaRPr lang="en-GB" sz="788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ui-sans-serif"/>
            </a:endParaRPr>
          </a:p>
          <a:p>
            <a:pPr>
              <a:buSzPts val="1100"/>
            </a:pP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6" name="Google Shape;447;p7">
            <a:extLst>
              <a:ext uri="{FF2B5EF4-FFF2-40B4-BE49-F238E27FC236}">
                <a16:creationId xmlns:a16="http://schemas.microsoft.com/office/drawing/2014/main" id="{28AE2F56-07CA-9D9C-640F-30F2D09AFCCD}"/>
              </a:ext>
            </a:extLst>
          </p:cNvPr>
          <p:cNvSpPr txBox="1">
            <a:spLocks/>
          </p:cNvSpPr>
          <p:nvPr/>
        </p:nvSpPr>
        <p:spPr>
          <a:xfrm>
            <a:off x="5773534" y="129676"/>
            <a:ext cx="3370466" cy="5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Using Semantic Similarity</a:t>
            </a: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>
              <a:buSzPts val="1100"/>
            </a:pP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0" name="Google Shape;447;p7">
            <a:extLst>
              <a:ext uri="{FF2B5EF4-FFF2-40B4-BE49-F238E27FC236}">
                <a16:creationId xmlns:a16="http://schemas.microsoft.com/office/drawing/2014/main" id="{51C232B6-306E-39D9-7F4C-216C11FD3617}"/>
              </a:ext>
            </a:extLst>
          </p:cNvPr>
          <p:cNvSpPr txBox="1">
            <a:spLocks/>
          </p:cNvSpPr>
          <p:nvPr/>
        </p:nvSpPr>
        <p:spPr>
          <a:xfrm>
            <a:off x="5355168" y="1102758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Dashboard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1" name="Google Shape;447;p7">
            <a:extLst>
              <a:ext uri="{FF2B5EF4-FFF2-40B4-BE49-F238E27FC236}">
                <a16:creationId xmlns:a16="http://schemas.microsoft.com/office/drawing/2014/main" id="{9D9CC337-189C-07FA-01E5-43AD6D8375CC}"/>
              </a:ext>
            </a:extLst>
          </p:cNvPr>
          <p:cNvSpPr txBox="1">
            <a:spLocks/>
          </p:cNvSpPr>
          <p:nvPr/>
        </p:nvSpPr>
        <p:spPr>
          <a:xfrm>
            <a:off x="4447593" y="1471794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Tableau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2" name="Google Shape;447;p7">
            <a:extLst>
              <a:ext uri="{FF2B5EF4-FFF2-40B4-BE49-F238E27FC236}">
                <a16:creationId xmlns:a16="http://schemas.microsoft.com/office/drawing/2014/main" id="{1719FAC3-BEFB-121D-2C72-42465B64FFD2}"/>
              </a:ext>
            </a:extLst>
          </p:cNvPr>
          <p:cNvSpPr txBox="1">
            <a:spLocks/>
          </p:cNvSpPr>
          <p:nvPr/>
        </p:nvSpPr>
        <p:spPr>
          <a:xfrm>
            <a:off x="5069938" y="1690307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Pilot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3" name="Google Shape;447;p7">
            <a:extLst>
              <a:ext uri="{FF2B5EF4-FFF2-40B4-BE49-F238E27FC236}">
                <a16:creationId xmlns:a16="http://schemas.microsoft.com/office/drawing/2014/main" id="{6D797DC4-A933-ED91-0634-0F3086A7ECDC}"/>
              </a:ext>
            </a:extLst>
          </p:cNvPr>
          <p:cNvSpPr txBox="1">
            <a:spLocks/>
          </p:cNvSpPr>
          <p:nvPr/>
        </p:nvSpPr>
        <p:spPr>
          <a:xfrm>
            <a:off x="5977513" y="1728378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Contributors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4" name="Google Shape;447;p7">
            <a:extLst>
              <a:ext uri="{FF2B5EF4-FFF2-40B4-BE49-F238E27FC236}">
                <a16:creationId xmlns:a16="http://schemas.microsoft.com/office/drawing/2014/main" id="{C06CED61-24EF-1AAF-411F-41DC8EB3121B}"/>
              </a:ext>
            </a:extLst>
          </p:cNvPr>
          <p:cNvSpPr txBox="1">
            <a:spLocks/>
          </p:cNvSpPr>
          <p:nvPr/>
        </p:nvSpPr>
        <p:spPr>
          <a:xfrm>
            <a:off x="6885088" y="1379604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C1st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5" name="Google Shape;447;p7">
            <a:extLst>
              <a:ext uri="{FF2B5EF4-FFF2-40B4-BE49-F238E27FC236}">
                <a16:creationId xmlns:a16="http://schemas.microsoft.com/office/drawing/2014/main" id="{6ED04B7E-9D1A-A1C9-3CBF-CA77062C41ED}"/>
              </a:ext>
            </a:extLst>
          </p:cNvPr>
          <p:cNvSpPr txBox="1">
            <a:spLocks/>
          </p:cNvSpPr>
          <p:nvPr/>
        </p:nvSpPr>
        <p:spPr>
          <a:xfrm>
            <a:off x="3912243" y="2191757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Revenues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6" name="Google Shape;447;p7">
            <a:extLst>
              <a:ext uri="{FF2B5EF4-FFF2-40B4-BE49-F238E27FC236}">
                <a16:creationId xmlns:a16="http://schemas.microsoft.com/office/drawing/2014/main" id="{0F49ED43-ADD4-DE5D-582F-17C6F8077953}"/>
              </a:ext>
            </a:extLst>
          </p:cNvPr>
          <p:cNvSpPr txBox="1">
            <a:spLocks/>
          </p:cNvSpPr>
          <p:nvPr/>
        </p:nvSpPr>
        <p:spPr>
          <a:xfrm>
            <a:off x="4308555" y="1911431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C3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7" name="Google Shape;447;p7">
            <a:extLst>
              <a:ext uri="{FF2B5EF4-FFF2-40B4-BE49-F238E27FC236}">
                <a16:creationId xmlns:a16="http://schemas.microsoft.com/office/drawing/2014/main" id="{4E57C7F5-5DB2-2C00-6B10-9059BD0AF1A3}"/>
              </a:ext>
            </a:extLst>
          </p:cNvPr>
          <p:cNvSpPr txBox="1">
            <a:spLocks/>
          </p:cNvSpPr>
          <p:nvPr/>
        </p:nvSpPr>
        <p:spPr>
          <a:xfrm>
            <a:off x="5069937" y="2199559"/>
            <a:ext cx="727139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CVC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0" name="Google Shape;447;p7">
            <a:extLst>
              <a:ext uri="{FF2B5EF4-FFF2-40B4-BE49-F238E27FC236}">
                <a16:creationId xmlns:a16="http://schemas.microsoft.com/office/drawing/2014/main" id="{186AC306-B428-1055-679F-4345BF410BFA}"/>
              </a:ext>
            </a:extLst>
          </p:cNvPr>
          <p:cNvSpPr txBox="1">
            <a:spLocks/>
          </p:cNvSpPr>
          <p:nvPr/>
        </p:nvSpPr>
        <p:spPr>
          <a:xfrm>
            <a:off x="6381761" y="4376681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Cockpit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1" name="Google Shape;447;p7">
            <a:extLst>
              <a:ext uri="{FF2B5EF4-FFF2-40B4-BE49-F238E27FC236}">
                <a16:creationId xmlns:a16="http://schemas.microsoft.com/office/drawing/2014/main" id="{B1487542-6EA2-5A0E-2CC6-2C02A583C57D}"/>
              </a:ext>
            </a:extLst>
          </p:cNvPr>
          <p:cNvSpPr txBox="1">
            <a:spLocks/>
          </p:cNvSpPr>
          <p:nvPr/>
        </p:nvSpPr>
        <p:spPr>
          <a:xfrm>
            <a:off x="7045320" y="3957561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Client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2" name="Google Shape;447;p7">
            <a:extLst>
              <a:ext uri="{FF2B5EF4-FFF2-40B4-BE49-F238E27FC236}">
                <a16:creationId xmlns:a16="http://schemas.microsoft.com/office/drawing/2014/main" id="{774D851E-E2AB-EB49-E408-F1C7E4C5234A}"/>
              </a:ext>
            </a:extLst>
          </p:cNvPr>
          <p:cNvSpPr txBox="1">
            <a:spLocks/>
          </p:cNvSpPr>
          <p:nvPr/>
        </p:nvSpPr>
        <p:spPr>
          <a:xfrm>
            <a:off x="7792660" y="4361948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Portfolio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B231E94-70A6-FFF8-435D-CE8EF30D7C39}"/>
              </a:ext>
            </a:extLst>
          </p:cNvPr>
          <p:cNvCxnSpPr>
            <a:cxnSpLocks/>
          </p:cNvCxnSpPr>
          <p:nvPr/>
        </p:nvCxnSpPr>
        <p:spPr>
          <a:xfrm flipV="1">
            <a:off x="7161028" y="4142079"/>
            <a:ext cx="297739" cy="2198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AD40ACE-14AD-399C-D262-6806072ADBDC}"/>
              </a:ext>
            </a:extLst>
          </p:cNvPr>
          <p:cNvCxnSpPr>
            <a:cxnSpLocks/>
          </p:cNvCxnSpPr>
          <p:nvPr/>
        </p:nvCxnSpPr>
        <p:spPr>
          <a:xfrm flipH="1" flipV="1">
            <a:off x="7994828" y="4168595"/>
            <a:ext cx="209681" cy="1642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58AAD86-92A4-D4A5-EE85-89B02895419C}"/>
              </a:ext>
            </a:extLst>
          </p:cNvPr>
          <p:cNvCxnSpPr>
            <a:cxnSpLocks/>
          </p:cNvCxnSpPr>
          <p:nvPr/>
        </p:nvCxnSpPr>
        <p:spPr>
          <a:xfrm flipH="1">
            <a:off x="7458766" y="4490853"/>
            <a:ext cx="5920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723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47;p7">
            <a:extLst>
              <a:ext uri="{FF2B5EF4-FFF2-40B4-BE49-F238E27FC236}">
                <a16:creationId xmlns:a16="http://schemas.microsoft.com/office/drawing/2014/main" id="{DD35F023-034D-521D-53AF-C9DA6794B714}"/>
              </a:ext>
            </a:extLst>
          </p:cNvPr>
          <p:cNvSpPr txBox="1">
            <a:spLocks/>
          </p:cNvSpPr>
          <p:nvPr/>
        </p:nvSpPr>
        <p:spPr>
          <a:xfrm>
            <a:off x="727289" y="416025"/>
            <a:ext cx="5836797" cy="96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Embeddings </a:t>
            </a:r>
          </a:p>
          <a:p>
            <a:pPr>
              <a:lnSpc>
                <a:spcPct val="100000"/>
              </a:lnSpc>
            </a:pPr>
            <a:r>
              <a:rPr lang="en-US" sz="2700" dirty="0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From words to numbers</a:t>
            </a:r>
          </a:p>
          <a:p>
            <a:pPr>
              <a:buSzPts val="1100"/>
            </a:pPr>
            <a:endParaRPr lang="en-US" sz="27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" name="Google Shape;447;p7">
            <a:extLst>
              <a:ext uri="{FF2B5EF4-FFF2-40B4-BE49-F238E27FC236}">
                <a16:creationId xmlns:a16="http://schemas.microsoft.com/office/drawing/2014/main" id="{1A1E5630-352D-3901-0275-BD3B0B998561}"/>
              </a:ext>
            </a:extLst>
          </p:cNvPr>
          <p:cNvSpPr txBox="1">
            <a:spLocks/>
          </p:cNvSpPr>
          <p:nvPr/>
        </p:nvSpPr>
        <p:spPr>
          <a:xfrm>
            <a:off x="210300" y="1287277"/>
            <a:ext cx="3681004" cy="376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Training data:</a:t>
            </a:r>
          </a:p>
          <a:p>
            <a:pPr algn="l"/>
            <a:endParaRPr lang="en-GB" sz="788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ui-sans-serif"/>
            </a:endParaRP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FROM DOCUMENTATION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dashboard, leveraging data from C1st and C3, tracks revenues and CVC for pilots and contributors.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uses C1st and C3 databases to highlight revenues and CVC metrics.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In Cockpit Portfolio, C1st and C3 data inform revenues and CVC for pilots and contributors.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shows revenues and CVC, using C1st and C3 data sources.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dashboard integrates C1st and C3 data for revenues and CVC insights.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leverages C1st and C3 to display revenues and CVC metrics.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uses C1st and C3 databases to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analyze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revenues and CVC for pilots and contributors.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….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leverages data from C1st and C3 to present revenues and CVC.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provides revenues and CVC insights using C1st and C3 data.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extracts revenues and CVC metrics from C1st and C3.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dashboard highlights revenues and CVC from C1st and C3.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analyzes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revenues and CVC using C1st and C3 databases.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leverages C1st and C3 to monitor revenues and CVC.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displays revenues and CVC metrics, using data from C1st and C3.</a:t>
            </a:r>
          </a:p>
          <a:p>
            <a:pPr algn="l"/>
            <a:endParaRPr lang="en-GB" sz="788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ui-sans-serif"/>
            </a:endParaRP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FROM USERS’ EMAILS: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"Where is my dashboard? I think it is called Cockpit Portfolio, and it uses data from C1st and C3 to track revenues and CVC for pilots and contributors."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"Can I see revenues and CVC in the Client Cockpit using data from C1st and C3?"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"Is the Cockpit Portfolio dashboard integrating C1st and C3 data for revenues and CVC insights?"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"Does Client Cockpit show revenues and CVC metrics using C1st and C3 databases?"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"How does the Cockpit Portfolio leverage C1st and C3 data to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analyze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revenues and CVC for pilots and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contributors?"and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CVC from C1st and C3?"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"Is Client Cockpit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analyzing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revenues and CVC using C1st and C3 databases?"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"Does Cockpit Portfolio leverage C1st and C3 to monitor revenues and CVC?"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"Can Client Cockpit display revenues and CVC metrics using data from C1st and C3?"</a:t>
            </a:r>
          </a:p>
          <a:p>
            <a:pPr algn="l"/>
            <a:endParaRPr lang="en-GB" sz="788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ui-sans-serif"/>
            </a:endParaRPr>
          </a:p>
          <a:p>
            <a:pPr algn="l"/>
            <a:endParaRPr lang="en-GB" sz="788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ui-sans-serif"/>
            </a:endParaRPr>
          </a:p>
          <a:p>
            <a:pPr>
              <a:buSzPts val="1100"/>
            </a:pP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6" name="Google Shape;447;p7">
            <a:extLst>
              <a:ext uri="{FF2B5EF4-FFF2-40B4-BE49-F238E27FC236}">
                <a16:creationId xmlns:a16="http://schemas.microsoft.com/office/drawing/2014/main" id="{28AE2F56-07CA-9D9C-640F-30F2D09AFCCD}"/>
              </a:ext>
            </a:extLst>
          </p:cNvPr>
          <p:cNvSpPr txBox="1">
            <a:spLocks/>
          </p:cNvSpPr>
          <p:nvPr/>
        </p:nvSpPr>
        <p:spPr>
          <a:xfrm>
            <a:off x="5773534" y="129676"/>
            <a:ext cx="3370466" cy="5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Using Semantic Similarity</a:t>
            </a: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>
              <a:buSzPts val="1100"/>
            </a:pP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0" name="Google Shape;447;p7">
            <a:extLst>
              <a:ext uri="{FF2B5EF4-FFF2-40B4-BE49-F238E27FC236}">
                <a16:creationId xmlns:a16="http://schemas.microsoft.com/office/drawing/2014/main" id="{51C232B6-306E-39D9-7F4C-216C11FD3617}"/>
              </a:ext>
            </a:extLst>
          </p:cNvPr>
          <p:cNvSpPr txBox="1">
            <a:spLocks/>
          </p:cNvSpPr>
          <p:nvPr/>
        </p:nvSpPr>
        <p:spPr>
          <a:xfrm>
            <a:off x="5355168" y="1102758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Dashboard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1" name="Google Shape;447;p7">
            <a:extLst>
              <a:ext uri="{FF2B5EF4-FFF2-40B4-BE49-F238E27FC236}">
                <a16:creationId xmlns:a16="http://schemas.microsoft.com/office/drawing/2014/main" id="{9D9CC337-189C-07FA-01E5-43AD6D8375CC}"/>
              </a:ext>
            </a:extLst>
          </p:cNvPr>
          <p:cNvSpPr txBox="1">
            <a:spLocks/>
          </p:cNvSpPr>
          <p:nvPr/>
        </p:nvSpPr>
        <p:spPr>
          <a:xfrm>
            <a:off x="4447593" y="1471794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Tableau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2" name="Google Shape;447;p7">
            <a:extLst>
              <a:ext uri="{FF2B5EF4-FFF2-40B4-BE49-F238E27FC236}">
                <a16:creationId xmlns:a16="http://schemas.microsoft.com/office/drawing/2014/main" id="{1719FAC3-BEFB-121D-2C72-42465B64FFD2}"/>
              </a:ext>
            </a:extLst>
          </p:cNvPr>
          <p:cNvSpPr txBox="1">
            <a:spLocks/>
          </p:cNvSpPr>
          <p:nvPr/>
        </p:nvSpPr>
        <p:spPr>
          <a:xfrm>
            <a:off x="5069938" y="1690307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Pilot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4" name="Google Shape;447;p7">
            <a:extLst>
              <a:ext uri="{FF2B5EF4-FFF2-40B4-BE49-F238E27FC236}">
                <a16:creationId xmlns:a16="http://schemas.microsoft.com/office/drawing/2014/main" id="{C06CED61-24EF-1AAF-411F-41DC8EB3121B}"/>
              </a:ext>
            </a:extLst>
          </p:cNvPr>
          <p:cNvSpPr txBox="1">
            <a:spLocks/>
          </p:cNvSpPr>
          <p:nvPr/>
        </p:nvSpPr>
        <p:spPr>
          <a:xfrm>
            <a:off x="6885088" y="1379604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C1st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5" name="Google Shape;447;p7">
            <a:extLst>
              <a:ext uri="{FF2B5EF4-FFF2-40B4-BE49-F238E27FC236}">
                <a16:creationId xmlns:a16="http://schemas.microsoft.com/office/drawing/2014/main" id="{6ED04B7E-9D1A-A1C9-3CBF-CA77062C41ED}"/>
              </a:ext>
            </a:extLst>
          </p:cNvPr>
          <p:cNvSpPr txBox="1">
            <a:spLocks/>
          </p:cNvSpPr>
          <p:nvPr/>
        </p:nvSpPr>
        <p:spPr>
          <a:xfrm>
            <a:off x="3912243" y="2191757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Revenues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6" name="Google Shape;447;p7">
            <a:extLst>
              <a:ext uri="{FF2B5EF4-FFF2-40B4-BE49-F238E27FC236}">
                <a16:creationId xmlns:a16="http://schemas.microsoft.com/office/drawing/2014/main" id="{0F49ED43-ADD4-DE5D-582F-17C6F8077953}"/>
              </a:ext>
            </a:extLst>
          </p:cNvPr>
          <p:cNvSpPr txBox="1">
            <a:spLocks/>
          </p:cNvSpPr>
          <p:nvPr/>
        </p:nvSpPr>
        <p:spPr>
          <a:xfrm>
            <a:off x="4308555" y="1911431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C3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7" name="Google Shape;447;p7">
            <a:extLst>
              <a:ext uri="{FF2B5EF4-FFF2-40B4-BE49-F238E27FC236}">
                <a16:creationId xmlns:a16="http://schemas.microsoft.com/office/drawing/2014/main" id="{4E57C7F5-5DB2-2C00-6B10-9059BD0AF1A3}"/>
              </a:ext>
            </a:extLst>
          </p:cNvPr>
          <p:cNvSpPr txBox="1">
            <a:spLocks/>
          </p:cNvSpPr>
          <p:nvPr/>
        </p:nvSpPr>
        <p:spPr>
          <a:xfrm>
            <a:off x="5069937" y="2199559"/>
            <a:ext cx="727139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CVC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0" name="Google Shape;447;p7">
            <a:extLst>
              <a:ext uri="{FF2B5EF4-FFF2-40B4-BE49-F238E27FC236}">
                <a16:creationId xmlns:a16="http://schemas.microsoft.com/office/drawing/2014/main" id="{186AC306-B428-1055-679F-4345BF410BFA}"/>
              </a:ext>
            </a:extLst>
          </p:cNvPr>
          <p:cNvSpPr txBox="1">
            <a:spLocks/>
          </p:cNvSpPr>
          <p:nvPr/>
        </p:nvSpPr>
        <p:spPr>
          <a:xfrm>
            <a:off x="6381761" y="4376681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Cockpit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1" name="Google Shape;447;p7">
            <a:extLst>
              <a:ext uri="{FF2B5EF4-FFF2-40B4-BE49-F238E27FC236}">
                <a16:creationId xmlns:a16="http://schemas.microsoft.com/office/drawing/2014/main" id="{B1487542-6EA2-5A0E-2CC6-2C02A583C57D}"/>
              </a:ext>
            </a:extLst>
          </p:cNvPr>
          <p:cNvSpPr txBox="1">
            <a:spLocks/>
          </p:cNvSpPr>
          <p:nvPr/>
        </p:nvSpPr>
        <p:spPr>
          <a:xfrm>
            <a:off x="7045320" y="3957561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Client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2" name="Google Shape;447;p7">
            <a:extLst>
              <a:ext uri="{FF2B5EF4-FFF2-40B4-BE49-F238E27FC236}">
                <a16:creationId xmlns:a16="http://schemas.microsoft.com/office/drawing/2014/main" id="{774D851E-E2AB-EB49-E408-F1C7E4C5234A}"/>
              </a:ext>
            </a:extLst>
          </p:cNvPr>
          <p:cNvSpPr txBox="1">
            <a:spLocks/>
          </p:cNvSpPr>
          <p:nvPr/>
        </p:nvSpPr>
        <p:spPr>
          <a:xfrm>
            <a:off x="7792660" y="4361948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Portfolio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B231E94-70A6-FFF8-435D-CE8EF30D7C39}"/>
              </a:ext>
            </a:extLst>
          </p:cNvPr>
          <p:cNvCxnSpPr>
            <a:cxnSpLocks/>
          </p:cNvCxnSpPr>
          <p:nvPr/>
        </p:nvCxnSpPr>
        <p:spPr>
          <a:xfrm flipV="1">
            <a:off x="7161028" y="4142079"/>
            <a:ext cx="297739" cy="2198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AD40ACE-14AD-399C-D262-6806072ADBDC}"/>
              </a:ext>
            </a:extLst>
          </p:cNvPr>
          <p:cNvCxnSpPr>
            <a:cxnSpLocks/>
          </p:cNvCxnSpPr>
          <p:nvPr/>
        </p:nvCxnSpPr>
        <p:spPr>
          <a:xfrm flipH="1" flipV="1">
            <a:off x="7994828" y="4168595"/>
            <a:ext cx="209681" cy="1642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58AAD86-92A4-D4A5-EE85-89B02895419C}"/>
              </a:ext>
            </a:extLst>
          </p:cNvPr>
          <p:cNvCxnSpPr>
            <a:cxnSpLocks/>
          </p:cNvCxnSpPr>
          <p:nvPr/>
        </p:nvCxnSpPr>
        <p:spPr>
          <a:xfrm flipH="1">
            <a:off x="7458766" y="4490853"/>
            <a:ext cx="5920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447;p7">
            <a:extLst>
              <a:ext uri="{FF2B5EF4-FFF2-40B4-BE49-F238E27FC236}">
                <a16:creationId xmlns:a16="http://schemas.microsoft.com/office/drawing/2014/main" id="{6439AC37-74BD-0AE7-4C0B-DF4AE03EB508}"/>
              </a:ext>
            </a:extLst>
          </p:cNvPr>
          <p:cNvSpPr txBox="1">
            <a:spLocks/>
          </p:cNvSpPr>
          <p:nvPr/>
        </p:nvSpPr>
        <p:spPr>
          <a:xfrm>
            <a:off x="6228440" y="1728378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Contributors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2C445E-8371-D6C9-C3DC-1DFFD692E029}"/>
              </a:ext>
            </a:extLst>
          </p:cNvPr>
          <p:cNvCxnSpPr>
            <a:cxnSpLocks/>
          </p:cNvCxnSpPr>
          <p:nvPr/>
        </p:nvCxnSpPr>
        <p:spPr>
          <a:xfrm flipH="1" flipV="1">
            <a:off x="6861825" y="1978313"/>
            <a:ext cx="769694" cy="189540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18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"/>
          <p:cNvPicPr preferRelativeResize="0"/>
          <p:nvPr/>
        </p:nvPicPr>
        <p:blipFill rotWithShape="1">
          <a:blip r:embed="rId3">
            <a:alphaModFix amt="50000"/>
          </a:blip>
          <a:srcRect l="9458" t="28494" r="10727"/>
          <a:stretch/>
        </p:blipFill>
        <p:spPr>
          <a:xfrm rot="-5400012" flipH="1">
            <a:off x="-334049" y="722857"/>
            <a:ext cx="4456124" cy="3826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47;p7">
            <a:extLst>
              <a:ext uri="{FF2B5EF4-FFF2-40B4-BE49-F238E27FC236}">
                <a16:creationId xmlns:a16="http://schemas.microsoft.com/office/drawing/2014/main" id="{DD35F023-034D-521D-53AF-C9DA6794B714}"/>
              </a:ext>
            </a:extLst>
          </p:cNvPr>
          <p:cNvSpPr txBox="1">
            <a:spLocks/>
          </p:cNvSpPr>
          <p:nvPr/>
        </p:nvSpPr>
        <p:spPr>
          <a:xfrm>
            <a:off x="727289" y="416025"/>
            <a:ext cx="5836797" cy="96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Embeddings </a:t>
            </a:r>
          </a:p>
          <a:p>
            <a:pPr>
              <a:lnSpc>
                <a:spcPct val="100000"/>
              </a:lnSpc>
            </a:pPr>
            <a:r>
              <a:rPr lang="en-US" sz="2700" dirty="0">
                <a:solidFill>
                  <a:srgbClr val="50DC9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From words to numbers</a:t>
            </a:r>
          </a:p>
          <a:p>
            <a:pPr>
              <a:buSzPts val="1100"/>
            </a:pPr>
            <a:endParaRPr lang="en-US" sz="27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" name="Google Shape;447;p7">
            <a:extLst>
              <a:ext uri="{FF2B5EF4-FFF2-40B4-BE49-F238E27FC236}">
                <a16:creationId xmlns:a16="http://schemas.microsoft.com/office/drawing/2014/main" id="{1A1E5630-352D-3901-0275-BD3B0B998561}"/>
              </a:ext>
            </a:extLst>
          </p:cNvPr>
          <p:cNvSpPr txBox="1">
            <a:spLocks/>
          </p:cNvSpPr>
          <p:nvPr/>
        </p:nvSpPr>
        <p:spPr>
          <a:xfrm>
            <a:off x="210300" y="1287277"/>
            <a:ext cx="3681004" cy="376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Training data:</a:t>
            </a:r>
          </a:p>
          <a:p>
            <a:pPr algn="l"/>
            <a:endParaRPr lang="en-GB" sz="788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ui-sans-serif"/>
            </a:endParaRP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FROM DOCUMENTATION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dashboard, leveraging data from C1st and C3, tracks revenues and CVC for pilots and contributors.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uses C1st and C3 databases to highlight revenues and CVC metrics.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In Cockpit Portfolio, C1st and C3 data inform revenues and CVC for pilots and contributors.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shows revenues and CVC, using C1st and C3 data sources.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dashboard integrates C1st and C3 data for revenues and CVC insights.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leverages C1st and C3 to display revenues and CVC metrics.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uses C1st and C3 databases to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analyze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revenues and CVC for pilots and contributors.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….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leverages data from C1st and C3 to present revenues and CVC.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provides revenues and CVC insights using C1st and C3 data.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extracts revenues and CVC metrics from C1st and C3.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dashboard highlights revenues and CVC from C1st and C3.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analyzes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revenues and CVC using C1st and C3 databases.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Cockpit Portfolio leverages C1st and C3 to monitor revenues and CVC.</a:t>
            </a: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Client Cockpit displays revenues and CVC metrics, using data from C1st and C3.</a:t>
            </a:r>
          </a:p>
          <a:p>
            <a:pPr algn="l"/>
            <a:endParaRPr lang="en-GB" sz="788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ui-sans-serif"/>
            </a:endParaRPr>
          </a:p>
          <a:p>
            <a:pPr algn="l"/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FROM USERS’ EMAILS: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"Where is my dashboard? I think it is called Cockpit Portfolio, and it uses data from C1st and C3 to track revenues and CVC for pilots and contributors."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"Can I see revenues and CVC in the Client Cockpit using data from C1st and C3?"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"Is the Cockpit Portfolio dashboard integrating C1st and C3 data for revenues and CVC insights?"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"Does Client Cockpit show revenues and CVC metrics using C1st and C3 databases?"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"How does the Cockpit Portfolio leverage C1st and C3 data to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analyze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revenues and CVC for pilots and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contributors?"and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CVC from C1st and C3?"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"Is Client Cockpit </a:t>
            </a:r>
            <a:r>
              <a:rPr lang="en-GB" sz="788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analyzing</a:t>
            </a:r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 revenues and CVC using C1st and C3 databases?"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"Does Cockpit Portfolio leverage C1st and C3 to monitor revenues and CVC?"</a:t>
            </a:r>
          </a:p>
          <a:p>
            <a:r>
              <a:rPr lang="en-GB" sz="788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ui-sans-serif"/>
              </a:rPr>
              <a:t>"Can Client Cockpit display revenues and CVC metrics using data from C1st and C3?"</a:t>
            </a:r>
          </a:p>
          <a:p>
            <a:pPr algn="l"/>
            <a:endParaRPr lang="en-GB" sz="788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ui-sans-serif"/>
            </a:endParaRPr>
          </a:p>
          <a:p>
            <a:pPr algn="l"/>
            <a:endParaRPr lang="en-GB" sz="788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FF"/>
              </a:highlight>
              <a:latin typeface="ui-sans-serif"/>
            </a:endParaRPr>
          </a:p>
          <a:p>
            <a:pPr>
              <a:buSzPts val="1100"/>
            </a:pP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6" name="Google Shape;447;p7">
            <a:extLst>
              <a:ext uri="{FF2B5EF4-FFF2-40B4-BE49-F238E27FC236}">
                <a16:creationId xmlns:a16="http://schemas.microsoft.com/office/drawing/2014/main" id="{28AE2F56-07CA-9D9C-640F-30F2D09AFCCD}"/>
              </a:ext>
            </a:extLst>
          </p:cNvPr>
          <p:cNvSpPr txBox="1">
            <a:spLocks/>
          </p:cNvSpPr>
          <p:nvPr/>
        </p:nvSpPr>
        <p:spPr>
          <a:xfrm>
            <a:off x="5773534" y="129676"/>
            <a:ext cx="3370466" cy="5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Using Semantic Similarity</a:t>
            </a: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>
              <a:buSzPts val="1100"/>
            </a:pPr>
            <a:endParaRPr lang="en-US" sz="21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7" name="Google Shape;447;p7">
            <a:extLst>
              <a:ext uri="{FF2B5EF4-FFF2-40B4-BE49-F238E27FC236}">
                <a16:creationId xmlns:a16="http://schemas.microsoft.com/office/drawing/2014/main" id="{4CC94E34-181E-604D-F2B5-B8EBEC71B781}"/>
              </a:ext>
            </a:extLst>
          </p:cNvPr>
          <p:cNvSpPr txBox="1">
            <a:spLocks/>
          </p:cNvSpPr>
          <p:nvPr/>
        </p:nvSpPr>
        <p:spPr>
          <a:xfrm>
            <a:off x="6381761" y="4376681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Cockpit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8" name="Google Shape;447;p7">
            <a:extLst>
              <a:ext uri="{FF2B5EF4-FFF2-40B4-BE49-F238E27FC236}">
                <a16:creationId xmlns:a16="http://schemas.microsoft.com/office/drawing/2014/main" id="{B4A3DC4E-D676-16F8-DFC5-A188A4A26EF1}"/>
              </a:ext>
            </a:extLst>
          </p:cNvPr>
          <p:cNvSpPr txBox="1">
            <a:spLocks/>
          </p:cNvSpPr>
          <p:nvPr/>
        </p:nvSpPr>
        <p:spPr>
          <a:xfrm>
            <a:off x="7045320" y="3957561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Client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9" name="Google Shape;447;p7">
            <a:extLst>
              <a:ext uri="{FF2B5EF4-FFF2-40B4-BE49-F238E27FC236}">
                <a16:creationId xmlns:a16="http://schemas.microsoft.com/office/drawing/2014/main" id="{B411C16D-F853-DC32-91E9-8D898C19E148}"/>
              </a:ext>
            </a:extLst>
          </p:cNvPr>
          <p:cNvSpPr txBox="1">
            <a:spLocks/>
          </p:cNvSpPr>
          <p:nvPr/>
        </p:nvSpPr>
        <p:spPr>
          <a:xfrm>
            <a:off x="7792660" y="4361948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Portfolio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0" name="Google Shape;447;p7">
            <a:extLst>
              <a:ext uri="{FF2B5EF4-FFF2-40B4-BE49-F238E27FC236}">
                <a16:creationId xmlns:a16="http://schemas.microsoft.com/office/drawing/2014/main" id="{51C232B6-306E-39D9-7F4C-216C11FD3617}"/>
              </a:ext>
            </a:extLst>
          </p:cNvPr>
          <p:cNvSpPr txBox="1">
            <a:spLocks/>
          </p:cNvSpPr>
          <p:nvPr/>
        </p:nvSpPr>
        <p:spPr>
          <a:xfrm>
            <a:off x="5625873" y="3219526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Dashboard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1" name="Google Shape;447;p7">
            <a:extLst>
              <a:ext uri="{FF2B5EF4-FFF2-40B4-BE49-F238E27FC236}">
                <a16:creationId xmlns:a16="http://schemas.microsoft.com/office/drawing/2014/main" id="{9D9CC337-189C-07FA-01E5-43AD6D8375CC}"/>
              </a:ext>
            </a:extLst>
          </p:cNvPr>
          <p:cNvSpPr txBox="1">
            <a:spLocks/>
          </p:cNvSpPr>
          <p:nvPr/>
        </p:nvSpPr>
        <p:spPr>
          <a:xfrm>
            <a:off x="4901322" y="3588562"/>
            <a:ext cx="1327118" cy="3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Tableau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2" name="Google Shape;447;p7">
            <a:extLst>
              <a:ext uri="{FF2B5EF4-FFF2-40B4-BE49-F238E27FC236}">
                <a16:creationId xmlns:a16="http://schemas.microsoft.com/office/drawing/2014/main" id="{1719FAC3-BEFB-121D-2C72-42465B64FFD2}"/>
              </a:ext>
            </a:extLst>
          </p:cNvPr>
          <p:cNvSpPr txBox="1">
            <a:spLocks/>
          </p:cNvSpPr>
          <p:nvPr/>
        </p:nvSpPr>
        <p:spPr>
          <a:xfrm>
            <a:off x="5773534" y="1379604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Pilot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3" name="Google Shape;447;p7">
            <a:extLst>
              <a:ext uri="{FF2B5EF4-FFF2-40B4-BE49-F238E27FC236}">
                <a16:creationId xmlns:a16="http://schemas.microsoft.com/office/drawing/2014/main" id="{6D797DC4-A933-ED91-0634-0F3086A7ECDC}"/>
              </a:ext>
            </a:extLst>
          </p:cNvPr>
          <p:cNvSpPr txBox="1">
            <a:spLocks/>
          </p:cNvSpPr>
          <p:nvPr/>
        </p:nvSpPr>
        <p:spPr>
          <a:xfrm>
            <a:off x="6228440" y="1728378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Contributors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4" name="Google Shape;447;p7">
            <a:extLst>
              <a:ext uri="{FF2B5EF4-FFF2-40B4-BE49-F238E27FC236}">
                <a16:creationId xmlns:a16="http://schemas.microsoft.com/office/drawing/2014/main" id="{C06CED61-24EF-1AAF-411F-41DC8EB3121B}"/>
              </a:ext>
            </a:extLst>
          </p:cNvPr>
          <p:cNvSpPr txBox="1">
            <a:spLocks/>
          </p:cNvSpPr>
          <p:nvPr/>
        </p:nvSpPr>
        <p:spPr>
          <a:xfrm>
            <a:off x="6647128" y="1379604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C1st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5" name="Google Shape;447;p7">
            <a:extLst>
              <a:ext uri="{FF2B5EF4-FFF2-40B4-BE49-F238E27FC236}">
                <a16:creationId xmlns:a16="http://schemas.microsoft.com/office/drawing/2014/main" id="{6ED04B7E-9D1A-A1C9-3CBF-CA77062C41ED}"/>
              </a:ext>
            </a:extLst>
          </p:cNvPr>
          <p:cNvSpPr txBox="1">
            <a:spLocks/>
          </p:cNvSpPr>
          <p:nvPr/>
        </p:nvSpPr>
        <p:spPr>
          <a:xfrm>
            <a:off x="3912243" y="2191757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Revenues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6" name="Google Shape;447;p7">
            <a:extLst>
              <a:ext uri="{FF2B5EF4-FFF2-40B4-BE49-F238E27FC236}">
                <a16:creationId xmlns:a16="http://schemas.microsoft.com/office/drawing/2014/main" id="{0F49ED43-ADD4-DE5D-582F-17C6F8077953}"/>
              </a:ext>
            </a:extLst>
          </p:cNvPr>
          <p:cNvSpPr txBox="1">
            <a:spLocks/>
          </p:cNvSpPr>
          <p:nvPr/>
        </p:nvSpPr>
        <p:spPr>
          <a:xfrm>
            <a:off x="4308555" y="1911431"/>
            <a:ext cx="1327118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C3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7" name="Google Shape;447;p7">
            <a:extLst>
              <a:ext uri="{FF2B5EF4-FFF2-40B4-BE49-F238E27FC236}">
                <a16:creationId xmlns:a16="http://schemas.microsoft.com/office/drawing/2014/main" id="{4E57C7F5-5DB2-2C00-6B10-9059BD0AF1A3}"/>
              </a:ext>
            </a:extLst>
          </p:cNvPr>
          <p:cNvSpPr txBox="1">
            <a:spLocks/>
          </p:cNvSpPr>
          <p:nvPr/>
        </p:nvSpPr>
        <p:spPr>
          <a:xfrm>
            <a:off x="4935942" y="2181964"/>
            <a:ext cx="727139" cy="23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635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39" b="0" i="0" u="none" strike="noStrike" cap="none">
                <a:solidFill>
                  <a:srgbClr val="079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2C7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CVC</a:t>
            </a:r>
            <a:endParaRPr lang="en-US" sz="135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144E1E-20A6-D673-EDC7-A48E831014F7}"/>
              </a:ext>
            </a:extLst>
          </p:cNvPr>
          <p:cNvCxnSpPr>
            <a:cxnSpLocks/>
          </p:cNvCxnSpPr>
          <p:nvPr/>
        </p:nvCxnSpPr>
        <p:spPr>
          <a:xfrm flipV="1">
            <a:off x="7161028" y="4142079"/>
            <a:ext cx="297739" cy="2198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12A2C5D-7C1E-D9AF-356D-34A227B443F0}"/>
              </a:ext>
            </a:extLst>
          </p:cNvPr>
          <p:cNvCxnSpPr>
            <a:cxnSpLocks/>
          </p:cNvCxnSpPr>
          <p:nvPr/>
        </p:nvCxnSpPr>
        <p:spPr>
          <a:xfrm flipH="1" flipV="1">
            <a:off x="7994828" y="4168595"/>
            <a:ext cx="209681" cy="1642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CD4817-9A46-767F-4F6C-A7E9A5722213}"/>
              </a:ext>
            </a:extLst>
          </p:cNvPr>
          <p:cNvCxnSpPr>
            <a:cxnSpLocks/>
          </p:cNvCxnSpPr>
          <p:nvPr/>
        </p:nvCxnSpPr>
        <p:spPr>
          <a:xfrm flipH="1">
            <a:off x="7458766" y="4490853"/>
            <a:ext cx="5920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D97ED0-6FD0-C60C-BA95-1A56BA46D2AB}"/>
              </a:ext>
            </a:extLst>
          </p:cNvPr>
          <p:cNvCxnSpPr>
            <a:cxnSpLocks/>
          </p:cNvCxnSpPr>
          <p:nvPr/>
        </p:nvCxnSpPr>
        <p:spPr>
          <a:xfrm flipV="1">
            <a:off x="6803604" y="1513747"/>
            <a:ext cx="297739" cy="2198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4977CCF-5961-6482-3B5E-F51AA7495F97}"/>
              </a:ext>
            </a:extLst>
          </p:cNvPr>
          <p:cNvCxnSpPr>
            <a:cxnSpLocks/>
          </p:cNvCxnSpPr>
          <p:nvPr/>
        </p:nvCxnSpPr>
        <p:spPr>
          <a:xfrm flipH="1">
            <a:off x="5980311" y="3450700"/>
            <a:ext cx="309121" cy="25278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212E1A-5944-AF69-6084-82776A218656}"/>
              </a:ext>
            </a:extLst>
          </p:cNvPr>
          <p:cNvCxnSpPr>
            <a:cxnSpLocks/>
          </p:cNvCxnSpPr>
          <p:nvPr/>
        </p:nvCxnSpPr>
        <p:spPr>
          <a:xfrm flipH="1" flipV="1">
            <a:off x="6508598" y="1617930"/>
            <a:ext cx="138530" cy="1104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591C20B-D863-1222-3FE3-0B6B303288CF}"/>
              </a:ext>
            </a:extLst>
          </p:cNvPr>
          <p:cNvCxnSpPr>
            <a:cxnSpLocks/>
            <a:stCxn id="14" idx="1"/>
          </p:cNvCxnSpPr>
          <p:nvPr/>
        </p:nvCxnSpPr>
        <p:spPr>
          <a:xfrm>
            <a:off x="6647128" y="1497205"/>
            <a:ext cx="398192" cy="12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AF60CF4-A8E6-D249-6E6F-0708ADDDAFCC}"/>
              </a:ext>
            </a:extLst>
          </p:cNvPr>
          <p:cNvCxnSpPr>
            <a:cxnSpLocks/>
          </p:cNvCxnSpPr>
          <p:nvPr/>
        </p:nvCxnSpPr>
        <p:spPr>
          <a:xfrm flipH="1" flipV="1">
            <a:off x="6861825" y="1978313"/>
            <a:ext cx="769694" cy="189540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6FA459-0153-10AA-66C6-1CAE9B32AFB7}"/>
              </a:ext>
            </a:extLst>
          </p:cNvPr>
          <p:cNvCxnSpPr>
            <a:cxnSpLocks/>
          </p:cNvCxnSpPr>
          <p:nvPr/>
        </p:nvCxnSpPr>
        <p:spPr>
          <a:xfrm flipH="1">
            <a:off x="5193778" y="1547888"/>
            <a:ext cx="1034662" cy="46577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CA04078-8B59-13C2-1AE2-9B337461D909}"/>
              </a:ext>
            </a:extLst>
          </p:cNvPr>
          <p:cNvCxnSpPr>
            <a:cxnSpLocks/>
          </p:cNvCxnSpPr>
          <p:nvPr/>
        </p:nvCxnSpPr>
        <p:spPr>
          <a:xfrm flipH="1" flipV="1">
            <a:off x="6564086" y="3450700"/>
            <a:ext cx="239518" cy="78371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33DBFE-9525-FE01-D727-8CD074B3D1D5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5534016" y="2377208"/>
            <a:ext cx="755416" cy="842318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12918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1903</TotalTime>
  <Words>2642</Words>
  <Application>Microsoft Macintosh PowerPoint</Application>
  <PresentationFormat>On-screen Show (16:9)</PresentationFormat>
  <Paragraphs>472</Paragraphs>
  <Slides>30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Inter</vt:lpstr>
      <vt:lpstr>ui-sans-serif</vt:lpstr>
      <vt:lpstr>Inter ExtraBold</vt:lpstr>
      <vt:lpstr>Lato</vt:lpstr>
      <vt:lpstr>Courier New</vt:lpstr>
      <vt:lpstr>Arial</vt:lpstr>
      <vt:lpstr>Times New Roman</vt:lpstr>
      <vt:lpstr>Menlo</vt:lpstr>
      <vt:lpstr>Roboto</vt:lpstr>
      <vt:lpstr>Simple Light</vt:lpstr>
      <vt:lpstr>PowerPoint Presentation</vt:lpstr>
      <vt:lpstr>Retrieval augmented generation (RAG)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RAG (Retreived Augmented Generation) Bring it all together</vt:lpstr>
      <vt:lpstr>RAG</vt:lpstr>
      <vt:lpstr>Knowledge cut-offs in LLMs</vt:lpstr>
      <vt:lpstr>LLM-powered applications</vt:lpstr>
      <vt:lpstr>Retrieval Augmented Generation (RAG)</vt:lpstr>
      <vt:lpstr>Example: Searching legal documents</vt:lpstr>
      <vt:lpstr>Example: Searching legal documents</vt:lpstr>
      <vt:lpstr>RAG integrates with many types of data sources</vt:lpstr>
      <vt:lpstr>Data preparation for vector store for RAG</vt:lpstr>
      <vt:lpstr>Data preparation for RAG</vt:lpstr>
      <vt:lpstr>Data preparation for RAG</vt:lpstr>
      <vt:lpstr>Vector database search</vt:lpstr>
      <vt:lpstr>RAG (Retreived Augmented Generation) Bring it all together</vt:lpstr>
      <vt:lpstr>RAG (Retreived Augmented Generation) Bring it all together</vt:lpstr>
      <vt:lpstr>RAG (Retreived Augmented Generation) Bring it all together</vt:lpstr>
      <vt:lpstr>RAG (Retreived Augmented Generation) Bring it all together</vt:lpstr>
      <vt:lpstr>Lets code this out?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João Rocha Melo</cp:lastModifiedBy>
  <cp:revision>16</cp:revision>
  <dcterms:modified xsi:type="dcterms:W3CDTF">2024-10-26T14:59:23Z</dcterms:modified>
</cp:coreProperties>
</file>